
<file path=[Content_Types].xml><?xml version="1.0" encoding="utf-8"?>
<Types xmlns="http://schemas.openxmlformats.org/package/2006/content-types">
  <Default Extension="bin" ContentType="image/unknown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4" r:id="rId2"/>
  </p:sldMasterIdLst>
  <p:notesMasterIdLst>
    <p:notesMasterId r:id="rId39"/>
  </p:notesMasterIdLst>
  <p:sldIdLst>
    <p:sldId id="326" r:id="rId3"/>
    <p:sldId id="339" r:id="rId4"/>
    <p:sldId id="366" r:id="rId5"/>
    <p:sldId id="344" r:id="rId6"/>
    <p:sldId id="328" r:id="rId7"/>
    <p:sldId id="318" r:id="rId8"/>
    <p:sldId id="329" r:id="rId9"/>
    <p:sldId id="280" r:id="rId10"/>
    <p:sldId id="352" r:id="rId11"/>
    <p:sldId id="340" r:id="rId12"/>
    <p:sldId id="351" r:id="rId13"/>
    <p:sldId id="353" r:id="rId14"/>
    <p:sldId id="322" r:id="rId15"/>
    <p:sldId id="330" r:id="rId16"/>
    <p:sldId id="358" r:id="rId17"/>
    <p:sldId id="359" r:id="rId18"/>
    <p:sldId id="360" r:id="rId19"/>
    <p:sldId id="348" r:id="rId20"/>
    <p:sldId id="354" r:id="rId21"/>
    <p:sldId id="350" r:id="rId22"/>
    <p:sldId id="355" r:id="rId23"/>
    <p:sldId id="356" r:id="rId24"/>
    <p:sldId id="331" r:id="rId25"/>
    <p:sldId id="334" r:id="rId26"/>
    <p:sldId id="320" r:id="rId27"/>
    <p:sldId id="333" r:id="rId28"/>
    <p:sldId id="332" r:id="rId29"/>
    <p:sldId id="362" r:id="rId30"/>
    <p:sldId id="361" r:id="rId31"/>
    <p:sldId id="363" r:id="rId32"/>
    <p:sldId id="337" r:id="rId33"/>
    <p:sldId id="335" r:id="rId34"/>
    <p:sldId id="323" r:id="rId35"/>
    <p:sldId id="342" r:id="rId36"/>
    <p:sldId id="287" r:id="rId37"/>
    <p:sldId id="291" r:id="rId3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A1C6"/>
    <a:srgbClr val="122E4D"/>
    <a:srgbClr val="F2CF47"/>
    <a:srgbClr val="3250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2404AEC-C936-4147-8DE0-6A8F50F3C3DB}" v="3" dt="2025-06-11T14:04:06.880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CDDF"/>
          </a:solidFill>
        </a:fill>
      </a:tcStyle>
    </a:wholeTbl>
    <a:band2H>
      <a:tcTxStyle/>
      <a:tcStyle>
        <a:tcBdr/>
        <a:fill>
          <a:solidFill>
            <a:srgbClr val="FFE8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D1D1"/>
          </a:solidFill>
        </a:fill>
      </a:tcStyle>
    </a:wholeTbl>
    <a:band2H>
      <a:tcTxStyle/>
      <a:tcStyle>
        <a:tcBdr/>
        <a:fill>
          <a:solidFill>
            <a:srgbClr val="E9E9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firstCol>
    <a:lastRow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683" autoAdjust="0"/>
  </p:normalViewPr>
  <p:slideViewPr>
    <p:cSldViewPr snapToGrid="0">
      <p:cViewPr varScale="1">
        <p:scale>
          <a:sx n="36" d="100"/>
          <a:sy n="36" d="100"/>
        </p:scale>
        <p:origin x="1075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 Luczyna" userId="32398339-809c-448d-817d-8bfb33e5c1d9" providerId="ADAL" clId="{7C731000-0B7C-4C2A-AE72-C552EB028D2E}"/>
    <pc:docChg chg="undo redo custSel addSld delSld modSld sldOrd">
      <pc:chgData name="Anna Luczyna" userId="32398339-809c-448d-817d-8bfb33e5c1d9" providerId="ADAL" clId="{7C731000-0B7C-4C2A-AE72-C552EB028D2E}" dt="2023-11-23T17:59:13.740" v="1808" actId="20577"/>
      <pc:docMkLst>
        <pc:docMk/>
      </pc:docMkLst>
      <pc:sldChg chg="modSp mod">
        <pc:chgData name="Anna Luczyna" userId="32398339-809c-448d-817d-8bfb33e5c1d9" providerId="ADAL" clId="{7C731000-0B7C-4C2A-AE72-C552EB028D2E}" dt="2023-11-23T17:00:37.613" v="1028" actId="20577"/>
        <pc:sldMkLst>
          <pc:docMk/>
          <pc:sldMk cId="2730221986" sldId="291"/>
        </pc:sldMkLst>
      </pc:sldChg>
      <pc:sldChg chg="del">
        <pc:chgData name="Anna Luczyna" userId="32398339-809c-448d-817d-8bfb33e5c1d9" providerId="ADAL" clId="{7C731000-0B7C-4C2A-AE72-C552EB028D2E}" dt="2023-11-23T16:29:17.894" v="0" actId="47"/>
        <pc:sldMkLst>
          <pc:docMk/>
          <pc:sldMk cId="2783878772" sldId="305"/>
        </pc:sldMkLst>
      </pc:sldChg>
      <pc:sldChg chg="del">
        <pc:chgData name="Anna Luczyna" userId="32398339-809c-448d-817d-8bfb33e5c1d9" providerId="ADAL" clId="{7C731000-0B7C-4C2A-AE72-C552EB028D2E}" dt="2023-11-23T17:07:31.430" v="1203" actId="47"/>
        <pc:sldMkLst>
          <pc:docMk/>
          <pc:sldMk cId="2461755670" sldId="318"/>
        </pc:sldMkLst>
      </pc:sldChg>
      <pc:sldChg chg="del">
        <pc:chgData name="Anna Luczyna" userId="32398339-809c-448d-817d-8bfb33e5c1d9" providerId="ADAL" clId="{7C731000-0B7C-4C2A-AE72-C552EB028D2E}" dt="2023-11-23T17:01:36.710" v="1031" actId="47"/>
        <pc:sldMkLst>
          <pc:docMk/>
          <pc:sldMk cId="4043617010" sldId="319"/>
        </pc:sldMkLst>
      </pc:sldChg>
      <pc:sldChg chg="modSp mod">
        <pc:chgData name="Anna Luczyna" userId="32398339-809c-448d-817d-8bfb33e5c1d9" providerId="ADAL" clId="{7C731000-0B7C-4C2A-AE72-C552EB028D2E}" dt="2023-11-23T17:57:22.307" v="1788" actId="20577"/>
        <pc:sldMkLst>
          <pc:docMk/>
          <pc:sldMk cId="3066174194" sldId="323"/>
        </pc:sldMkLst>
      </pc:sldChg>
      <pc:sldChg chg="modSp mod">
        <pc:chgData name="Anna Luczyna" userId="32398339-809c-448d-817d-8bfb33e5c1d9" providerId="ADAL" clId="{7C731000-0B7C-4C2A-AE72-C552EB028D2E}" dt="2023-11-23T16:30:25.394" v="70" actId="1076"/>
        <pc:sldMkLst>
          <pc:docMk/>
          <pc:sldMk cId="1512019810" sldId="326"/>
        </pc:sldMkLst>
      </pc:sldChg>
      <pc:sldChg chg="del">
        <pc:chgData name="Anna Luczyna" userId="32398339-809c-448d-817d-8bfb33e5c1d9" providerId="ADAL" clId="{7C731000-0B7C-4C2A-AE72-C552EB028D2E}" dt="2023-11-23T16:30:02.512" v="66" actId="47"/>
        <pc:sldMkLst>
          <pc:docMk/>
          <pc:sldMk cId="2383562510" sldId="327"/>
        </pc:sldMkLst>
      </pc:sldChg>
      <pc:sldChg chg="del">
        <pc:chgData name="Anna Luczyna" userId="32398339-809c-448d-817d-8bfb33e5c1d9" providerId="ADAL" clId="{7C731000-0B7C-4C2A-AE72-C552EB028D2E}" dt="2023-11-23T16:30:11.938" v="68" actId="47"/>
        <pc:sldMkLst>
          <pc:docMk/>
          <pc:sldMk cId="1304737870" sldId="328"/>
        </pc:sldMkLst>
      </pc:sldChg>
      <pc:sldChg chg="modSp mod">
        <pc:chgData name="Anna Luczyna" userId="32398339-809c-448d-817d-8bfb33e5c1d9" providerId="ADAL" clId="{7C731000-0B7C-4C2A-AE72-C552EB028D2E}" dt="2023-11-23T16:59:59.832" v="985" actId="20577"/>
        <pc:sldMkLst>
          <pc:docMk/>
          <pc:sldMk cId="1036342932" sldId="332"/>
        </pc:sldMkLst>
      </pc:sldChg>
      <pc:sldChg chg="addSp delSp modSp mod">
        <pc:chgData name="Anna Luczyna" userId="32398339-809c-448d-817d-8bfb33e5c1d9" providerId="ADAL" clId="{7C731000-0B7C-4C2A-AE72-C552EB028D2E}" dt="2023-11-23T17:07:21.288" v="1202" actId="167"/>
        <pc:sldMkLst>
          <pc:docMk/>
          <pc:sldMk cId="1353685835" sldId="333"/>
        </pc:sldMkLst>
      </pc:sldChg>
      <pc:sldChg chg="modSp mod">
        <pc:chgData name="Anna Luczyna" userId="32398339-809c-448d-817d-8bfb33e5c1d9" providerId="ADAL" clId="{7C731000-0B7C-4C2A-AE72-C552EB028D2E}" dt="2023-11-23T17:59:13.740" v="1808" actId="20577"/>
        <pc:sldMkLst>
          <pc:docMk/>
          <pc:sldMk cId="3823359932" sldId="335"/>
        </pc:sldMkLst>
      </pc:sldChg>
      <pc:sldChg chg="del">
        <pc:chgData name="Anna Luczyna" userId="32398339-809c-448d-817d-8bfb33e5c1d9" providerId="ADAL" clId="{7C731000-0B7C-4C2A-AE72-C552EB028D2E}" dt="2023-11-23T17:01:35.404" v="1030" actId="47"/>
        <pc:sldMkLst>
          <pc:docMk/>
          <pc:sldMk cId="1699989536" sldId="336"/>
        </pc:sldMkLst>
      </pc:sldChg>
      <pc:sldChg chg="del">
        <pc:chgData name="Anna Luczyna" userId="32398339-809c-448d-817d-8bfb33e5c1d9" providerId="ADAL" clId="{7C731000-0B7C-4C2A-AE72-C552EB028D2E}" dt="2023-11-23T17:01:34.697" v="1029" actId="47"/>
        <pc:sldMkLst>
          <pc:docMk/>
          <pc:sldMk cId="4105083921" sldId="338"/>
        </pc:sldMkLst>
      </pc:sldChg>
      <pc:sldChg chg="modSp mod">
        <pc:chgData name="Anna Luczyna" userId="32398339-809c-448d-817d-8bfb33e5c1d9" providerId="ADAL" clId="{7C731000-0B7C-4C2A-AE72-C552EB028D2E}" dt="2023-11-23T17:54:15.753" v="1749" actId="20577"/>
        <pc:sldMkLst>
          <pc:docMk/>
          <pc:sldMk cId="2872747207" sldId="339"/>
        </pc:sldMkLst>
      </pc:sldChg>
      <pc:sldChg chg="modSp mod">
        <pc:chgData name="Anna Luczyna" userId="32398339-809c-448d-817d-8bfb33e5c1d9" providerId="ADAL" clId="{7C731000-0B7C-4C2A-AE72-C552EB028D2E}" dt="2023-11-23T17:09:06.787" v="1228" actId="1076"/>
        <pc:sldMkLst>
          <pc:docMk/>
          <pc:sldMk cId="4273142015" sldId="340"/>
        </pc:sldMkLst>
      </pc:sldChg>
      <pc:sldChg chg="del">
        <pc:chgData name="Anna Luczyna" userId="32398339-809c-448d-817d-8bfb33e5c1d9" providerId="ADAL" clId="{7C731000-0B7C-4C2A-AE72-C552EB028D2E}" dt="2023-11-23T16:30:03.472" v="67" actId="47"/>
        <pc:sldMkLst>
          <pc:docMk/>
          <pc:sldMk cId="1413828291" sldId="344"/>
        </pc:sldMkLst>
      </pc:sldChg>
      <pc:sldChg chg="modSp mod">
        <pc:chgData name="Anna Luczyna" userId="32398339-809c-448d-817d-8bfb33e5c1d9" providerId="ADAL" clId="{7C731000-0B7C-4C2A-AE72-C552EB028D2E}" dt="2023-11-23T17:40:37.217" v="1683" actId="20577"/>
        <pc:sldMkLst>
          <pc:docMk/>
          <pc:sldMk cId="2898192601" sldId="348"/>
        </pc:sldMkLst>
      </pc:sldChg>
      <pc:sldChg chg="addSp delSp modSp add mod ord">
        <pc:chgData name="Anna Luczyna" userId="32398339-809c-448d-817d-8bfb33e5c1d9" providerId="ADAL" clId="{7C731000-0B7C-4C2A-AE72-C552EB028D2E}" dt="2023-11-23T17:10:27.821" v="1236" actId="167"/>
        <pc:sldMkLst>
          <pc:docMk/>
          <pc:sldMk cId="1191260703" sldId="351"/>
        </pc:sldMkLst>
      </pc:sldChg>
      <pc:sldChg chg="addSp delSp modSp add mod">
        <pc:chgData name="Anna Luczyna" userId="32398339-809c-448d-817d-8bfb33e5c1d9" providerId="ADAL" clId="{7C731000-0B7C-4C2A-AE72-C552EB028D2E}" dt="2023-11-23T17:08:54.707" v="1226" actId="20577"/>
        <pc:sldMkLst>
          <pc:docMk/>
          <pc:sldMk cId="3160347125" sldId="352"/>
        </pc:sldMkLst>
      </pc:sldChg>
      <pc:sldChg chg="modSp add mod">
        <pc:chgData name="Anna Luczyna" userId="32398339-809c-448d-817d-8bfb33e5c1d9" providerId="ADAL" clId="{7C731000-0B7C-4C2A-AE72-C552EB028D2E}" dt="2023-11-23T16:44:24.724" v="588" actId="20577"/>
        <pc:sldMkLst>
          <pc:docMk/>
          <pc:sldMk cId="2738630458" sldId="353"/>
        </pc:sldMkLst>
      </pc:sldChg>
      <pc:sldChg chg="addSp delSp modSp add mod">
        <pc:chgData name="Anna Luczyna" userId="32398339-809c-448d-817d-8bfb33e5c1d9" providerId="ADAL" clId="{7C731000-0B7C-4C2A-AE72-C552EB028D2E}" dt="2023-11-23T17:12:35.343" v="1249" actId="167"/>
        <pc:sldMkLst>
          <pc:docMk/>
          <pc:sldMk cId="3138660584" sldId="354"/>
        </pc:sldMkLst>
      </pc:sldChg>
      <pc:sldChg chg="addSp delSp modSp add mod">
        <pc:chgData name="Anna Luczyna" userId="32398339-809c-448d-817d-8bfb33e5c1d9" providerId="ADAL" clId="{7C731000-0B7C-4C2A-AE72-C552EB028D2E}" dt="2023-11-23T17:14:12.448" v="1255" actId="167"/>
        <pc:sldMkLst>
          <pc:docMk/>
          <pc:sldMk cId="1339893900" sldId="355"/>
        </pc:sldMkLst>
      </pc:sldChg>
      <pc:sldChg chg="modSp add mod">
        <pc:chgData name="Anna Luczyna" userId="32398339-809c-448d-817d-8bfb33e5c1d9" providerId="ADAL" clId="{7C731000-0B7C-4C2A-AE72-C552EB028D2E}" dt="2023-11-23T17:42:48.271" v="1686" actId="20577"/>
        <pc:sldMkLst>
          <pc:docMk/>
          <pc:sldMk cId="995566688" sldId="356"/>
        </pc:sldMkLst>
      </pc:sldChg>
      <pc:sldChg chg="modSp add mod ord">
        <pc:chgData name="Anna Luczyna" userId="32398339-809c-448d-817d-8bfb33e5c1d9" providerId="ADAL" clId="{7C731000-0B7C-4C2A-AE72-C552EB028D2E}" dt="2023-11-23T17:45:53.880" v="1717" actId="20577"/>
        <pc:sldMkLst>
          <pc:docMk/>
          <pc:sldMk cId="3797555830" sldId="357"/>
        </pc:sldMkLst>
      </pc:sldChg>
      <pc:sldChg chg="modSp add mod ord">
        <pc:chgData name="Anna Luczyna" userId="32398339-809c-448d-817d-8bfb33e5c1d9" providerId="ADAL" clId="{7C731000-0B7C-4C2A-AE72-C552EB028D2E}" dt="2023-11-23T17:44:40.784" v="1693" actId="20577"/>
        <pc:sldMkLst>
          <pc:docMk/>
          <pc:sldMk cId="514050244" sldId="358"/>
        </pc:sldMkLst>
      </pc:sldChg>
    </pc:docChg>
  </pc:docChgLst>
  <pc:docChgLst>
    <pc:chgData name="Anna Luczyna" userId="32398339-809c-448d-817d-8bfb33e5c1d9" providerId="ADAL" clId="{B2404AEC-C936-4147-8DE0-6A8F50F3C3DB}"/>
    <pc:docChg chg="undo custSel addSld modSld">
      <pc:chgData name="Anna Luczyna" userId="32398339-809c-448d-817d-8bfb33e5c1d9" providerId="ADAL" clId="{B2404AEC-C936-4147-8DE0-6A8F50F3C3DB}" dt="2025-06-11T16:16:41.879" v="267" actId="1076"/>
      <pc:docMkLst>
        <pc:docMk/>
      </pc:docMkLst>
      <pc:sldChg chg="add">
        <pc:chgData name="Anna Luczyna" userId="32398339-809c-448d-817d-8bfb33e5c1d9" providerId="ADAL" clId="{B2404AEC-C936-4147-8DE0-6A8F50F3C3DB}" dt="2025-06-11T14:04:06.863" v="34"/>
        <pc:sldMkLst>
          <pc:docMk/>
          <pc:sldMk cId="2461755670" sldId="318"/>
        </pc:sldMkLst>
      </pc:sldChg>
      <pc:sldChg chg="addSp delSp modSp mod">
        <pc:chgData name="Anna Luczyna" userId="32398339-809c-448d-817d-8bfb33e5c1d9" providerId="ADAL" clId="{B2404AEC-C936-4147-8DE0-6A8F50F3C3DB}" dt="2025-06-11T13:53:58.498" v="21" actId="1076"/>
        <pc:sldMkLst>
          <pc:docMk/>
          <pc:sldMk cId="1512019810" sldId="326"/>
        </pc:sldMkLst>
        <pc:spChg chg="mod">
          <ac:chgData name="Anna Luczyna" userId="32398339-809c-448d-817d-8bfb33e5c1d9" providerId="ADAL" clId="{B2404AEC-C936-4147-8DE0-6A8F50F3C3DB}" dt="2025-06-11T13:51:48.040" v="5" actId="20577"/>
          <ac:spMkLst>
            <pc:docMk/>
            <pc:sldMk cId="1512019810" sldId="326"/>
            <ac:spMk id="2" creationId="{93E10B3B-694A-4570-CEB9-E99B3C1E0A4C}"/>
          </ac:spMkLst>
        </pc:spChg>
        <pc:spChg chg="mod">
          <ac:chgData name="Anna Luczyna" userId="32398339-809c-448d-817d-8bfb33e5c1d9" providerId="ADAL" clId="{B2404AEC-C936-4147-8DE0-6A8F50F3C3DB}" dt="2025-06-11T13:51:51.531" v="12" actId="20577"/>
          <ac:spMkLst>
            <pc:docMk/>
            <pc:sldMk cId="1512019810" sldId="326"/>
            <ac:spMk id="34" creationId="{0253CBFF-81BA-44EB-AC88-16F06664BF17}"/>
          </ac:spMkLst>
        </pc:spChg>
        <pc:picChg chg="del">
          <ac:chgData name="Anna Luczyna" userId="32398339-809c-448d-817d-8bfb33e5c1d9" providerId="ADAL" clId="{B2404AEC-C936-4147-8DE0-6A8F50F3C3DB}" dt="2025-06-11T13:53:49.049" v="17" actId="478"/>
          <ac:picMkLst>
            <pc:docMk/>
            <pc:sldMk cId="1512019810" sldId="326"/>
            <ac:picMk id="4" creationId="{C8CBF9C2-32D9-F1F8-79B1-F3353FFCDD32}"/>
          </ac:picMkLst>
        </pc:picChg>
        <pc:picChg chg="add mod">
          <ac:chgData name="Anna Luczyna" userId="32398339-809c-448d-817d-8bfb33e5c1d9" providerId="ADAL" clId="{B2404AEC-C936-4147-8DE0-6A8F50F3C3DB}" dt="2025-06-11T13:53:58.498" v="21" actId="1076"/>
          <ac:picMkLst>
            <pc:docMk/>
            <pc:sldMk cId="1512019810" sldId="326"/>
            <ac:picMk id="5" creationId="{5071B966-643D-9F5C-10E5-F4DA8F00A446}"/>
          </ac:picMkLst>
        </pc:picChg>
      </pc:sldChg>
      <pc:sldChg chg="add">
        <pc:chgData name="Anna Luczyna" userId="32398339-809c-448d-817d-8bfb33e5c1d9" providerId="ADAL" clId="{B2404AEC-C936-4147-8DE0-6A8F50F3C3DB}" dt="2025-06-11T14:04:06.863" v="34"/>
        <pc:sldMkLst>
          <pc:docMk/>
          <pc:sldMk cId="1304737870" sldId="328"/>
        </pc:sldMkLst>
      </pc:sldChg>
      <pc:sldChg chg="modSp mod">
        <pc:chgData name="Anna Luczyna" userId="32398339-809c-448d-817d-8bfb33e5c1d9" providerId="ADAL" clId="{B2404AEC-C936-4147-8DE0-6A8F50F3C3DB}" dt="2025-06-11T15:24:09.040" v="172" actId="20577"/>
        <pc:sldMkLst>
          <pc:docMk/>
          <pc:sldMk cId="3823359932" sldId="335"/>
        </pc:sldMkLst>
        <pc:spChg chg="mod">
          <ac:chgData name="Anna Luczyna" userId="32398339-809c-448d-817d-8bfb33e5c1d9" providerId="ADAL" clId="{B2404AEC-C936-4147-8DE0-6A8F50F3C3DB}" dt="2025-06-11T15:24:09.040" v="172" actId="20577"/>
          <ac:spMkLst>
            <pc:docMk/>
            <pc:sldMk cId="3823359932" sldId="335"/>
            <ac:spMk id="160" creationId="{00000000-0000-0000-0000-000000000000}"/>
          </ac:spMkLst>
        </pc:spChg>
        <pc:spChg chg="mod">
          <ac:chgData name="Anna Luczyna" userId="32398339-809c-448d-817d-8bfb33e5c1d9" providerId="ADAL" clId="{B2404AEC-C936-4147-8DE0-6A8F50F3C3DB}" dt="2025-06-11T15:23:22.708" v="159" actId="1076"/>
          <ac:spMkLst>
            <pc:docMk/>
            <pc:sldMk cId="3823359932" sldId="335"/>
            <ac:spMk id="162" creationId="{00000000-0000-0000-0000-000000000000}"/>
          </ac:spMkLst>
        </pc:spChg>
      </pc:sldChg>
      <pc:sldChg chg="add">
        <pc:chgData name="Anna Luczyna" userId="32398339-809c-448d-817d-8bfb33e5c1d9" providerId="ADAL" clId="{B2404AEC-C936-4147-8DE0-6A8F50F3C3DB}" dt="2025-06-11T14:04:06.863" v="34"/>
        <pc:sldMkLst>
          <pc:docMk/>
          <pc:sldMk cId="1413828291" sldId="344"/>
        </pc:sldMkLst>
      </pc:sldChg>
      <pc:sldChg chg="modSp mod">
        <pc:chgData name="Anna Luczyna" userId="32398339-809c-448d-817d-8bfb33e5c1d9" providerId="ADAL" clId="{B2404AEC-C936-4147-8DE0-6A8F50F3C3DB}" dt="2025-06-11T16:16:41.879" v="267" actId="1076"/>
        <pc:sldMkLst>
          <pc:docMk/>
          <pc:sldMk cId="2898192601" sldId="348"/>
        </pc:sldMkLst>
        <pc:spChg chg="mod">
          <ac:chgData name="Anna Luczyna" userId="32398339-809c-448d-817d-8bfb33e5c1d9" providerId="ADAL" clId="{B2404AEC-C936-4147-8DE0-6A8F50F3C3DB}" dt="2025-06-11T16:16:13.307" v="266" actId="1076"/>
          <ac:spMkLst>
            <pc:docMk/>
            <pc:sldMk cId="2898192601" sldId="348"/>
            <ac:spMk id="160" creationId="{00000000-0000-0000-0000-000000000000}"/>
          </ac:spMkLst>
        </pc:spChg>
        <pc:spChg chg="mod">
          <ac:chgData name="Anna Luczyna" userId="32398339-809c-448d-817d-8bfb33e5c1d9" providerId="ADAL" clId="{B2404AEC-C936-4147-8DE0-6A8F50F3C3DB}" dt="2025-06-11T16:16:41.879" v="267" actId="1076"/>
          <ac:spMkLst>
            <pc:docMk/>
            <pc:sldMk cId="2898192601" sldId="348"/>
            <ac:spMk id="162" creationId="{00000000-0000-0000-0000-000000000000}"/>
          </ac:spMkLst>
        </pc:spChg>
      </pc:sldChg>
      <pc:sldChg chg="modSp mod">
        <pc:chgData name="Anna Luczyna" userId="32398339-809c-448d-817d-8bfb33e5c1d9" providerId="ADAL" clId="{B2404AEC-C936-4147-8DE0-6A8F50F3C3DB}" dt="2025-06-11T16:02:28.333" v="194" actId="20577"/>
        <pc:sldMkLst>
          <pc:docMk/>
          <pc:sldMk cId="1191260703" sldId="351"/>
        </pc:sldMkLst>
        <pc:spChg chg="mod">
          <ac:chgData name="Anna Luczyna" userId="32398339-809c-448d-817d-8bfb33e5c1d9" providerId="ADAL" clId="{B2404AEC-C936-4147-8DE0-6A8F50F3C3DB}" dt="2025-06-11T16:02:28.333" v="194" actId="20577"/>
          <ac:spMkLst>
            <pc:docMk/>
            <pc:sldMk cId="1191260703" sldId="351"/>
            <ac:spMk id="160" creationId="{00000000-0000-0000-0000-000000000000}"/>
          </ac:spMkLst>
        </pc:spChg>
      </pc:sldChg>
      <pc:sldChg chg="modSp mod">
        <pc:chgData name="Anna Luczyna" userId="32398339-809c-448d-817d-8bfb33e5c1d9" providerId="ADAL" clId="{B2404AEC-C936-4147-8DE0-6A8F50F3C3DB}" dt="2025-06-11T16:10:48.892" v="264" actId="14100"/>
        <pc:sldMkLst>
          <pc:docMk/>
          <pc:sldMk cId="514050244" sldId="358"/>
        </pc:sldMkLst>
        <pc:spChg chg="mod">
          <ac:chgData name="Anna Luczyna" userId="32398339-809c-448d-817d-8bfb33e5c1d9" providerId="ADAL" clId="{B2404AEC-C936-4147-8DE0-6A8F50F3C3DB}" dt="2025-06-11T16:10:48.892" v="264" actId="14100"/>
          <ac:spMkLst>
            <pc:docMk/>
            <pc:sldMk cId="514050244" sldId="358"/>
            <ac:spMk id="160" creationId="{00000000-0000-0000-0000-000000000000}"/>
          </ac:spMkLst>
        </pc:spChg>
        <pc:spChg chg="mod">
          <ac:chgData name="Anna Luczyna" userId="32398339-809c-448d-817d-8bfb33e5c1d9" providerId="ADAL" clId="{B2404AEC-C936-4147-8DE0-6A8F50F3C3DB}" dt="2025-06-11T14:00:12.761" v="25" actId="20577"/>
          <ac:spMkLst>
            <pc:docMk/>
            <pc:sldMk cId="514050244" sldId="358"/>
            <ac:spMk id="162" creationId="{00000000-0000-0000-0000-000000000000}"/>
          </ac:spMkLst>
        </pc:spChg>
      </pc:sldChg>
      <pc:sldChg chg="modSp mod">
        <pc:chgData name="Anna Luczyna" userId="32398339-809c-448d-817d-8bfb33e5c1d9" providerId="ADAL" clId="{B2404AEC-C936-4147-8DE0-6A8F50F3C3DB}" dt="2025-06-11T14:00:16.975" v="29" actId="20577"/>
        <pc:sldMkLst>
          <pc:docMk/>
          <pc:sldMk cId="2532124124" sldId="359"/>
        </pc:sldMkLst>
        <pc:spChg chg="mod">
          <ac:chgData name="Anna Luczyna" userId="32398339-809c-448d-817d-8bfb33e5c1d9" providerId="ADAL" clId="{B2404AEC-C936-4147-8DE0-6A8F50F3C3DB}" dt="2025-06-11T14:00:16.975" v="29" actId="20577"/>
          <ac:spMkLst>
            <pc:docMk/>
            <pc:sldMk cId="2532124124" sldId="359"/>
            <ac:spMk id="162" creationId="{00000000-0000-0000-0000-000000000000}"/>
          </ac:spMkLst>
        </pc:spChg>
      </pc:sldChg>
      <pc:sldChg chg="modSp mod">
        <pc:chgData name="Anna Luczyna" userId="32398339-809c-448d-817d-8bfb33e5c1d9" providerId="ADAL" clId="{B2404AEC-C936-4147-8DE0-6A8F50F3C3DB}" dt="2025-06-11T16:11:33.155" v="265" actId="20577"/>
        <pc:sldMkLst>
          <pc:docMk/>
          <pc:sldMk cId="1158347173" sldId="360"/>
        </pc:sldMkLst>
        <pc:spChg chg="mod">
          <ac:chgData name="Anna Luczyna" userId="32398339-809c-448d-817d-8bfb33e5c1d9" providerId="ADAL" clId="{B2404AEC-C936-4147-8DE0-6A8F50F3C3DB}" dt="2025-06-11T16:11:33.155" v="265" actId="20577"/>
          <ac:spMkLst>
            <pc:docMk/>
            <pc:sldMk cId="1158347173" sldId="360"/>
            <ac:spMk id="160" creationId="{00000000-0000-0000-0000-000000000000}"/>
          </ac:spMkLst>
        </pc:spChg>
        <pc:spChg chg="mod">
          <ac:chgData name="Anna Luczyna" userId="32398339-809c-448d-817d-8bfb33e5c1d9" providerId="ADAL" clId="{B2404AEC-C936-4147-8DE0-6A8F50F3C3DB}" dt="2025-06-11T16:10:28.588" v="205" actId="1076"/>
          <ac:spMkLst>
            <pc:docMk/>
            <pc:sldMk cId="1158347173" sldId="360"/>
            <ac:spMk id="162" creationId="{00000000-0000-0000-0000-000000000000}"/>
          </ac:spMkLst>
        </pc:spChg>
      </pc:sldChg>
      <pc:sldChg chg="add">
        <pc:chgData name="Anna Luczyna" userId="32398339-809c-448d-817d-8bfb33e5c1d9" providerId="ADAL" clId="{B2404AEC-C936-4147-8DE0-6A8F50F3C3DB}" dt="2025-06-11T14:04:06.863" v="34"/>
        <pc:sldMkLst>
          <pc:docMk/>
          <pc:sldMk cId="2383562510" sldId="366"/>
        </pc:sldMkLst>
      </pc:sldChg>
    </pc:docChg>
  </pc:docChgLst>
  <pc:docChgLst>
    <pc:chgData name="Anna Luczyna" userId="32398339-809c-448d-817d-8bfb33e5c1d9" providerId="ADAL" clId="{39CACA18-7EE7-4DB4-8E4B-44A68670B624}"/>
    <pc:docChg chg="undo redo custSel addSld delSld modSld sldOrd">
      <pc:chgData name="Anna Luczyna" userId="32398339-809c-448d-817d-8bfb33e5c1d9" providerId="ADAL" clId="{39CACA18-7EE7-4DB4-8E4B-44A68670B624}" dt="2024-06-11T16:36:28.220" v="1163" actId="47"/>
      <pc:docMkLst>
        <pc:docMk/>
      </pc:docMkLst>
      <pc:sldChg chg="addSp delSp modSp mod">
        <pc:chgData name="Anna Luczyna" userId="32398339-809c-448d-817d-8bfb33e5c1d9" providerId="ADAL" clId="{39CACA18-7EE7-4DB4-8E4B-44A68670B624}" dt="2024-06-11T15:59:17.101" v="437" actId="20577"/>
        <pc:sldMkLst>
          <pc:docMk/>
          <pc:sldMk cId="1512019810" sldId="326"/>
        </pc:sldMkLst>
      </pc:sldChg>
      <pc:sldChg chg="modSp mod">
        <pc:chgData name="Anna Luczyna" userId="32398339-809c-448d-817d-8bfb33e5c1d9" providerId="ADAL" clId="{39CACA18-7EE7-4DB4-8E4B-44A68670B624}" dt="2024-06-11T16:26:18.911" v="1059" actId="20577"/>
        <pc:sldMkLst>
          <pc:docMk/>
          <pc:sldMk cId="1036342932" sldId="332"/>
        </pc:sldMkLst>
      </pc:sldChg>
      <pc:sldChg chg="modSp mod">
        <pc:chgData name="Anna Luczyna" userId="32398339-809c-448d-817d-8bfb33e5c1d9" providerId="ADAL" clId="{39CACA18-7EE7-4DB4-8E4B-44A68670B624}" dt="2024-06-11T16:10:05.832" v="498" actId="20577"/>
        <pc:sldMkLst>
          <pc:docMk/>
          <pc:sldMk cId="4273142015" sldId="340"/>
        </pc:sldMkLst>
      </pc:sldChg>
      <pc:sldChg chg="modSp mod">
        <pc:chgData name="Anna Luczyna" userId="32398339-809c-448d-817d-8bfb33e5c1d9" providerId="ADAL" clId="{39CACA18-7EE7-4DB4-8E4B-44A68670B624}" dt="2024-06-11T16:11:07.340" v="520" actId="20577"/>
        <pc:sldMkLst>
          <pc:docMk/>
          <pc:sldMk cId="1191260703" sldId="351"/>
        </pc:sldMkLst>
      </pc:sldChg>
      <pc:sldChg chg="modSp mod">
        <pc:chgData name="Anna Luczyna" userId="32398339-809c-448d-817d-8bfb33e5c1d9" providerId="ADAL" clId="{39CACA18-7EE7-4DB4-8E4B-44A68670B624}" dt="2024-06-11T16:09:50.948" v="494" actId="20577"/>
        <pc:sldMkLst>
          <pc:docMk/>
          <pc:sldMk cId="3160347125" sldId="352"/>
        </pc:sldMkLst>
      </pc:sldChg>
      <pc:sldChg chg="del">
        <pc:chgData name="Anna Luczyna" userId="32398339-809c-448d-817d-8bfb33e5c1d9" providerId="ADAL" clId="{39CACA18-7EE7-4DB4-8E4B-44A68670B624}" dt="2024-05-29T16:01:28.523" v="352" actId="47"/>
        <pc:sldMkLst>
          <pc:docMk/>
          <pc:sldMk cId="3797555830" sldId="357"/>
        </pc:sldMkLst>
      </pc:sldChg>
      <pc:sldChg chg="modSp mod ord">
        <pc:chgData name="Anna Luczyna" userId="32398339-809c-448d-817d-8bfb33e5c1d9" providerId="ADAL" clId="{39CACA18-7EE7-4DB4-8E4B-44A68670B624}" dt="2024-06-11T16:15:12.608" v="616" actId="5793"/>
        <pc:sldMkLst>
          <pc:docMk/>
          <pc:sldMk cId="514050244" sldId="358"/>
        </pc:sldMkLst>
      </pc:sldChg>
      <pc:sldChg chg="del">
        <pc:chgData name="Anna Luczyna" userId="32398339-809c-448d-817d-8bfb33e5c1d9" providerId="ADAL" clId="{39CACA18-7EE7-4DB4-8E4B-44A68670B624}" dt="2024-06-11T16:12:02.257" v="521" actId="47"/>
        <pc:sldMkLst>
          <pc:docMk/>
          <pc:sldMk cId="1705620905" sldId="359"/>
        </pc:sldMkLst>
      </pc:sldChg>
      <pc:sldChg chg="modSp mod">
        <pc:chgData name="Anna Luczyna" userId="32398339-809c-448d-817d-8bfb33e5c1d9" providerId="ADAL" clId="{39CACA18-7EE7-4DB4-8E4B-44A68670B624}" dt="2024-06-11T16:23:14.513" v="1056" actId="20577"/>
        <pc:sldMkLst>
          <pc:docMk/>
          <pc:sldMk cId="2532124124" sldId="359"/>
        </pc:sldMkLst>
      </pc:sldChg>
      <pc:sldChg chg="new del">
        <pc:chgData name="Anna Luczyna" userId="32398339-809c-448d-817d-8bfb33e5c1d9" providerId="ADAL" clId="{39CACA18-7EE7-4DB4-8E4B-44A68670B624}" dt="2024-06-11T16:18:00.574" v="723" actId="680"/>
        <pc:sldMkLst>
          <pc:docMk/>
          <pc:sldMk cId="673696417" sldId="360"/>
        </pc:sldMkLst>
      </pc:sldChg>
      <pc:sldChg chg="addSp delSp modSp add mod">
        <pc:chgData name="Anna Luczyna" userId="32398339-809c-448d-817d-8bfb33e5c1d9" providerId="ADAL" clId="{39CACA18-7EE7-4DB4-8E4B-44A68670B624}" dt="2024-06-11T16:22:55.976" v="1054" actId="167"/>
        <pc:sldMkLst>
          <pc:docMk/>
          <pc:sldMk cId="1158347173" sldId="360"/>
        </pc:sldMkLst>
      </pc:sldChg>
      <pc:sldChg chg="addSp delSp modSp new mod">
        <pc:chgData name="Anna Luczyna" userId="32398339-809c-448d-817d-8bfb33e5c1d9" providerId="ADAL" clId="{39CACA18-7EE7-4DB4-8E4B-44A68670B624}" dt="2024-06-11T16:34:52.486" v="1139" actId="1076"/>
        <pc:sldMkLst>
          <pc:docMk/>
          <pc:sldMk cId="642756294" sldId="361"/>
        </pc:sldMkLst>
      </pc:sldChg>
      <pc:sldChg chg="addSp delSp modSp add mod ord">
        <pc:chgData name="Anna Luczyna" userId="32398339-809c-448d-817d-8bfb33e5c1d9" providerId="ADAL" clId="{39CACA18-7EE7-4DB4-8E4B-44A68670B624}" dt="2024-06-11T16:33:41.315" v="1123" actId="18131"/>
        <pc:sldMkLst>
          <pc:docMk/>
          <pc:sldMk cId="1325422302" sldId="362"/>
        </pc:sldMkLst>
      </pc:sldChg>
      <pc:sldChg chg="addSp modSp add mod">
        <pc:chgData name="Anna Luczyna" userId="32398339-809c-448d-817d-8bfb33e5c1d9" providerId="ADAL" clId="{39CACA18-7EE7-4DB4-8E4B-44A68670B624}" dt="2024-06-11T16:36:22.571" v="1162" actId="14100"/>
        <pc:sldMkLst>
          <pc:docMk/>
          <pc:sldMk cId="4025635631" sldId="363"/>
        </pc:sldMkLst>
      </pc:sldChg>
      <pc:sldChg chg="add del">
        <pc:chgData name="Anna Luczyna" userId="32398339-809c-448d-817d-8bfb33e5c1d9" providerId="ADAL" clId="{39CACA18-7EE7-4DB4-8E4B-44A68670B624}" dt="2024-06-11T16:36:28.220" v="1163" actId="47"/>
        <pc:sldMkLst>
          <pc:docMk/>
          <pc:sldMk cId="4042226712" sldId="36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https://www.time-to-change.org.uk/sites/default/files/imce_uploads/Family%20Matters.pdf</a:t>
            </a:r>
          </a:p>
          <a:p>
            <a:r>
              <a:rPr lang="en-GB"/>
              <a:t>https://www.cochranelibrary.com/cdsr/doi/10.1002/14651858.CD004366.pub6/full?cookiesEnabled</a:t>
            </a:r>
          </a:p>
        </p:txBody>
      </p:sp>
    </p:spTree>
    <p:extLst>
      <p:ext uri="{BB962C8B-B14F-4D97-AF65-F5344CB8AC3E}">
        <p14:creationId xmlns:p14="http://schemas.microsoft.com/office/powerpoint/2010/main" val="35106565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98669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04969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19344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40197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35132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61180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84912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65529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37876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05527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77410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56160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83661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85901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43334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136239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531134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326006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005202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936043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89970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673762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646216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13623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00384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62328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8400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60398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67470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6462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666699290_02_crop_3159x1892.jpg"/>
          <p:cNvSpPr>
            <a:spLocks noGrp="1"/>
          </p:cNvSpPr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 defTabSz="2438337">
              <a:lnSpc>
                <a:spcPct val="80000"/>
              </a:lnSpc>
              <a:defRPr sz="11600" b="1" spc="-232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2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7690" y="1106137"/>
            <a:ext cx="21968621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1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57300" indent="-647700" defTabSz="825500">
              <a:lnSpc>
                <a:spcPct val="100000"/>
              </a:lnSpc>
              <a:spcBef>
                <a:spcPts val="0"/>
              </a:spcBef>
              <a:defRPr sz="51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66900" indent="-647700" defTabSz="825500">
              <a:lnSpc>
                <a:spcPct val="100000"/>
              </a:lnSpc>
              <a:spcBef>
                <a:spcPts val="0"/>
              </a:spcBef>
              <a:defRPr sz="51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76500" indent="-647700" defTabSz="825500">
              <a:lnSpc>
                <a:spcPct val="100000"/>
              </a:lnSpc>
              <a:spcBef>
                <a:spcPts val="0"/>
              </a:spcBef>
              <a:defRPr sz="51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86100" indent="-647700" defTabSz="825500">
              <a:lnSpc>
                <a:spcPct val="100000"/>
              </a:lnSpc>
              <a:spcBef>
                <a:spcPts val="0"/>
              </a:spcBef>
              <a:defRPr sz="51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Author and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6500" y="11609909"/>
            <a:ext cx="21971000" cy="1116953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Presentation Subtitle</a:t>
            </a:r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6"/>
            <a:ext cx="21971000" cy="7241586"/>
          </a:xfrm>
          <a:prstGeom prst="rect">
            <a:avLst/>
          </a:prstGeom>
        </p:spPr>
        <p:txBody>
          <a:bodyPr numCol="1" spcCol="38100"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Fact information</a:t>
            </a:r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430024" y="10675453"/>
            <a:ext cx="20200054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1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57300" indent="-647700" defTabSz="825500">
              <a:lnSpc>
                <a:spcPct val="100000"/>
              </a:lnSpc>
              <a:spcBef>
                <a:spcPts val="0"/>
              </a:spcBef>
              <a:defRPr sz="51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66900" indent="-647700" defTabSz="825500">
              <a:lnSpc>
                <a:spcPct val="100000"/>
              </a:lnSpc>
              <a:spcBef>
                <a:spcPts val="0"/>
              </a:spcBef>
              <a:defRPr sz="51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76500" indent="-647700" defTabSz="825500">
              <a:lnSpc>
                <a:spcPct val="100000"/>
              </a:lnSpc>
              <a:spcBef>
                <a:spcPts val="0"/>
              </a:spcBef>
              <a:defRPr sz="51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86100" indent="-647700" defTabSz="825500">
              <a:lnSpc>
                <a:spcPct val="100000"/>
              </a:lnSpc>
              <a:spcBef>
                <a:spcPts val="0"/>
              </a:spcBef>
              <a:defRPr sz="51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Attribution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753923" y="4939860"/>
            <a:ext cx="20876154" cy="3836281"/>
          </a:xfrm>
          <a:prstGeom prst="rect">
            <a:avLst/>
          </a:prstGeom>
        </p:spPr>
        <p:txBody>
          <a:bodyPr numCol="1" spcCol="38100"/>
          <a:lstStyle>
            <a:lvl1pPr marL="469900" indent="-300876">
              <a:spcBef>
                <a:spcPts val="0"/>
              </a:spcBef>
              <a:buSzTx/>
              <a:buNone/>
              <a:defRPr sz="8500" spc="-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“Notable Quote”</a:t>
            </a:r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Image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125" name="Image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126" name="Image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666699290_02_crop_3159x1892.jpg"/>
          <p:cNvSpPr>
            <a:spLocks noGrp="1"/>
          </p:cNvSpPr>
          <p:nvPr>
            <p:ph type="pic" idx="21"/>
          </p:nvPr>
        </p:nvSpPr>
        <p:spPr>
          <a:xfrm>
            <a:off x="-1155700" y="-1295399"/>
            <a:ext cx="26746200" cy="16018934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 defTabSz="2438338">
              <a:lnSpc>
                <a:spcPct val="80000"/>
              </a:lnSpc>
              <a:defRPr sz="11600" b="1" spc="-232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2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7691" y="1106138"/>
            <a:ext cx="21968622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1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57300" indent="-647700" defTabSz="825500">
              <a:lnSpc>
                <a:spcPct val="100000"/>
              </a:lnSpc>
              <a:spcBef>
                <a:spcPts val="0"/>
              </a:spcBef>
              <a:defRPr sz="51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66900" indent="-647700" defTabSz="825500">
              <a:lnSpc>
                <a:spcPct val="100000"/>
              </a:lnSpc>
              <a:spcBef>
                <a:spcPts val="0"/>
              </a:spcBef>
              <a:defRPr sz="51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76500" indent="-647700" defTabSz="825500">
              <a:lnSpc>
                <a:spcPct val="100000"/>
              </a:lnSpc>
              <a:spcBef>
                <a:spcPts val="0"/>
              </a:spcBef>
              <a:defRPr sz="51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86100" indent="-647700" defTabSz="825500">
              <a:lnSpc>
                <a:spcPct val="100000"/>
              </a:lnSpc>
              <a:spcBef>
                <a:spcPts val="0"/>
              </a:spcBef>
              <a:defRPr sz="51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Author and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6500" y="11609911"/>
            <a:ext cx="21971000" cy="1116954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Presentation Subtitle</a:t>
            </a:r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78922486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910457886_1434x1669.jpg"/>
          <p:cNvSpPr>
            <a:spLocks noGrp="1"/>
          </p:cNvSpPr>
          <p:nvPr>
            <p:ph type="pic" idx="21"/>
          </p:nvPr>
        </p:nvSpPr>
        <p:spPr>
          <a:xfrm>
            <a:off x="10972801" y="-203200"/>
            <a:ext cx="12144838" cy="141351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3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1"/>
            <a:ext cx="9779000" cy="5882274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52795" y="13080243"/>
            <a:ext cx="384721" cy="37959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05961015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4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372963"/>
            <a:ext cx="21971000" cy="934782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sz="5500" b="1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sz="5500" b="1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sz="5500" b="1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" name="Body Level One…"/>
          <p:cNvSpPr txBox="1">
            <a:spLocks noGrp="1"/>
          </p:cNvSpPr>
          <p:nvPr>
            <p:ph type="body" idx="21" hasCustomPrompt="1"/>
          </p:nvPr>
        </p:nvSpPr>
        <p:spPr>
          <a:xfrm>
            <a:off x="1206500" y="4248505"/>
            <a:ext cx="21971000" cy="8256014"/>
          </a:xfrm>
          <a:prstGeom prst="rect">
            <a:avLst/>
          </a:prstGeom>
        </p:spPr>
        <p:txBody>
          <a:bodyPr numCol="1" spcCol="38100"/>
          <a:lstStyle/>
          <a:p>
            <a:r>
              <a:t>Slide bullet text</a:t>
            </a:r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09168963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73461125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372963"/>
            <a:ext cx="9779000" cy="934782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sz="5500" b="1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sz="5500" b="1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sz="5500" b="1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206500" y="4248504"/>
            <a:ext cx="9779000" cy="8256632"/>
          </a:xfrm>
          <a:prstGeom prst="rect">
            <a:avLst/>
          </a:prstGeom>
        </p:spPr>
        <p:txBody>
          <a:bodyPr numCol="1" spcCol="38100"/>
          <a:lstStyle/>
          <a:p>
            <a:r>
              <a:t>Slide bullet text</a:t>
            </a:r>
          </a:p>
        </p:txBody>
      </p:sp>
      <p:sp>
        <p:nvSpPr>
          <p:cNvPr id="62" name="660384004_1290x1720.jpg"/>
          <p:cNvSpPr>
            <a:spLocks noGrp="1"/>
          </p:cNvSpPr>
          <p:nvPr>
            <p:ph type="pic" idx="22"/>
          </p:nvPr>
        </p:nvSpPr>
        <p:spPr>
          <a:xfrm>
            <a:off x="12192001" y="-407265"/>
            <a:ext cx="10916874" cy="14555834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9636011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910457886_1434x1669.jpg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3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4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500" y="13085233"/>
            <a:ext cx="368504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7" y="4533900"/>
            <a:ext cx="21971006" cy="4648200"/>
          </a:xfrm>
          <a:prstGeom prst="rect">
            <a:avLst/>
          </a:prstGeom>
        </p:spPr>
        <p:txBody>
          <a:bodyPr anchor="ctr"/>
          <a:lstStyle>
            <a:lvl1pPr defTabSz="2438338">
              <a:lnSpc>
                <a:spcPct val="80000"/>
              </a:lnSpc>
              <a:defRPr sz="11600" spc="-232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52795" y="13080243"/>
            <a:ext cx="384721" cy="37959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1340674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1"/>
            <a:ext cx="21971000" cy="143495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372963"/>
            <a:ext cx="21971000" cy="934782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sz="5500" b="1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sz="5500" b="1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sz="5500" b="1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7981212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8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372963"/>
            <a:ext cx="21971000" cy="934782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sz="5500" b="1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sz="5500" b="1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sz="5500" b="1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sz="5500" b="1"/>
            </a:lvl5pPr>
          </a:lstStyle>
          <a:p>
            <a:r>
              <a:t>Agenda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0" name="Body Level One…"/>
          <p:cNvSpPr txBox="1">
            <a:spLocks noGrp="1"/>
          </p:cNvSpPr>
          <p:nvPr>
            <p:ph type="body" idx="21" hasCustomPrompt="1"/>
          </p:nvPr>
        </p:nvSpPr>
        <p:spPr>
          <a:xfrm>
            <a:off x="1206500" y="4248505"/>
            <a:ext cx="21971000" cy="8256014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100"/>
            </a:lvl1pPr>
          </a:lstStyle>
          <a:p>
            <a:r>
              <a:t>Agenda Topics</a:t>
            </a:r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90294300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5"/>
            <a:ext cx="21971000" cy="3874314"/>
          </a:xfrm>
          <a:prstGeom prst="rect">
            <a:avLst/>
          </a:prstGeom>
        </p:spPr>
        <p:txBody>
          <a:bodyPr numCol="1" spcCol="38100"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6131802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6"/>
          </a:xfrm>
          <a:prstGeom prst="rect">
            <a:avLst/>
          </a:prstGeom>
        </p:spPr>
        <p:txBody>
          <a:bodyPr numCol="1" spcCol="38100"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Fact information</a:t>
            </a:r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9161149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430025" y="10675454"/>
            <a:ext cx="20200054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1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57300" indent="-647700" defTabSz="825500">
              <a:lnSpc>
                <a:spcPct val="100000"/>
              </a:lnSpc>
              <a:spcBef>
                <a:spcPts val="0"/>
              </a:spcBef>
              <a:defRPr sz="51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66900" indent="-647700" defTabSz="825500">
              <a:lnSpc>
                <a:spcPct val="100000"/>
              </a:lnSpc>
              <a:spcBef>
                <a:spcPts val="0"/>
              </a:spcBef>
              <a:defRPr sz="51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76500" indent="-647700" defTabSz="825500">
              <a:lnSpc>
                <a:spcPct val="100000"/>
              </a:lnSpc>
              <a:spcBef>
                <a:spcPts val="0"/>
              </a:spcBef>
              <a:defRPr sz="51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86100" indent="-647700" defTabSz="825500">
              <a:lnSpc>
                <a:spcPct val="100000"/>
              </a:lnSpc>
              <a:spcBef>
                <a:spcPts val="0"/>
              </a:spcBef>
              <a:defRPr sz="51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Attribution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753925" y="4939861"/>
            <a:ext cx="20876154" cy="3836282"/>
          </a:xfrm>
          <a:prstGeom prst="rect">
            <a:avLst/>
          </a:prstGeom>
        </p:spPr>
        <p:txBody>
          <a:bodyPr numCol="1" spcCol="38100"/>
          <a:lstStyle>
            <a:lvl1pPr marL="469900" indent="-300876">
              <a:spcBef>
                <a:spcPts val="0"/>
              </a:spcBef>
              <a:buSzTx/>
              <a:buNone/>
              <a:defRPr sz="8500" spc="-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“Notable Quote”</a:t>
            </a:r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891967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Image"/>
          <p:cNvSpPr>
            <a:spLocks noGrp="1"/>
          </p:cNvSpPr>
          <p:nvPr>
            <p:ph type="pic" sz="quarter" idx="21"/>
          </p:nvPr>
        </p:nvSpPr>
        <p:spPr>
          <a:xfrm>
            <a:off x="15760700" y="1016001"/>
            <a:ext cx="7439100" cy="5949678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125" name="Image"/>
          <p:cNvSpPr>
            <a:spLocks noGrp="1"/>
          </p:cNvSpPr>
          <p:nvPr>
            <p:ph type="pic" sz="half" idx="22"/>
          </p:nvPr>
        </p:nvSpPr>
        <p:spPr>
          <a:xfrm>
            <a:off x="13500100" y="3978277"/>
            <a:ext cx="10439400" cy="12150182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126" name="Image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37343525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4129027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4773603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4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372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sz="5500" b="1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sz="5500" b="1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sz="5500" b="1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" name="Body Level One…"/>
          <p:cNvSpPr txBox="1">
            <a:spLocks noGrp="1"/>
          </p:cNvSpPr>
          <p:nvPr>
            <p:ph type="body" idx="2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</p:spPr>
        <p:txBody>
          <a:bodyPr numCol="1" spcCol="38100"/>
          <a:lstStyle/>
          <a:p>
            <a:r>
              <a:t>Slide bullet text</a:t>
            </a:r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372961"/>
            <a:ext cx="9779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sz="5500" b="1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sz="5500" b="1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sz="5500" b="1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206500" y="4248503"/>
            <a:ext cx="9779000" cy="8256631"/>
          </a:xfrm>
          <a:prstGeom prst="rect">
            <a:avLst/>
          </a:prstGeom>
        </p:spPr>
        <p:txBody>
          <a:bodyPr numCol="1" spcCol="38100"/>
          <a:lstStyle/>
          <a:p>
            <a:r>
              <a:t>Slide bullet text</a:t>
            </a:r>
          </a:p>
        </p:txBody>
      </p:sp>
      <p:sp>
        <p:nvSpPr>
          <p:cNvPr id="62" name="660384004_1290x1720.jpg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3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5" cy="4648200"/>
          </a:xfrm>
          <a:prstGeom prst="rect">
            <a:avLst/>
          </a:prstGeom>
        </p:spPr>
        <p:txBody>
          <a:bodyPr anchor="ctr"/>
          <a:lstStyle>
            <a:lvl1pPr defTabSz="2438337">
              <a:lnSpc>
                <a:spcPct val="80000"/>
              </a:lnSpc>
              <a:defRPr sz="11600" spc="-232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500" y="13085233"/>
            <a:ext cx="368504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5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372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sz="5500" b="1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sz="5500" b="1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sz="5500" b="1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8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372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sz="5500" b="1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sz="5500" b="1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sz="5500" b="1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sz="5500" b="1"/>
            </a:lvl5pPr>
          </a:lstStyle>
          <a:p>
            <a:r>
              <a:t>Agenda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0" name="Body Level One…"/>
          <p:cNvSpPr txBox="1">
            <a:spLocks noGrp="1"/>
          </p:cNvSpPr>
          <p:nvPr>
            <p:ph type="body" idx="2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99"/>
            </a:lvl1pPr>
          </a:lstStyle>
          <a:p>
            <a:r>
              <a:t>Agenda Topics</a:t>
            </a:r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numCol="1" spcCol="38100"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numCol="2" spcCol="109855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3653366" y="2743200"/>
            <a:ext cx="19507201" cy="15053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transition spd="med"/>
  <p:txStyles>
    <p:titleStyle>
      <a:lvl1pPr marL="0" marR="0" indent="0" algn="l" defTabSz="238957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300" b="0" i="0" u="none" strike="noStrike" cap="none" spc="-195" baseline="0">
          <a:solidFill>
            <a:srgbClr val="F2CF47"/>
          </a:solidFill>
          <a:uFillTx/>
          <a:latin typeface="Co Headline Corp Bold"/>
          <a:ea typeface="Co Headline Corp Bold"/>
          <a:cs typeface="Co Headline Corp Bold"/>
          <a:sym typeface="Co Headline Corp Bold"/>
        </a:defRPr>
      </a:lvl1pPr>
      <a:lvl2pPr marL="0" marR="0" indent="0" algn="l" defTabSz="238957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300" b="0" i="0" u="none" strike="noStrike" cap="none" spc="-195" baseline="0">
          <a:solidFill>
            <a:srgbClr val="F2CF47"/>
          </a:solidFill>
          <a:uFillTx/>
          <a:latin typeface="Co Headline Corp Bold"/>
          <a:ea typeface="Co Headline Corp Bold"/>
          <a:cs typeface="Co Headline Corp Bold"/>
          <a:sym typeface="Co Headline Corp Bold"/>
        </a:defRPr>
      </a:lvl2pPr>
      <a:lvl3pPr marL="0" marR="0" indent="0" algn="l" defTabSz="238957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300" b="0" i="0" u="none" strike="noStrike" cap="none" spc="-195" baseline="0">
          <a:solidFill>
            <a:srgbClr val="F2CF47"/>
          </a:solidFill>
          <a:uFillTx/>
          <a:latin typeface="Co Headline Corp Bold"/>
          <a:ea typeface="Co Headline Corp Bold"/>
          <a:cs typeface="Co Headline Corp Bold"/>
          <a:sym typeface="Co Headline Corp Bold"/>
        </a:defRPr>
      </a:lvl3pPr>
      <a:lvl4pPr marL="0" marR="0" indent="0" algn="l" defTabSz="238957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300" b="0" i="0" u="none" strike="noStrike" cap="none" spc="-195" baseline="0">
          <a:solidFill>
            <a:srgbClr val="F2CF47"/>
          </a:solidFill>
          <a:uFillTx/>
          <a:latin typeface="Co Headline Corp Bold"/>
          <a:ea typeface="Co Headline Corp Bold"/>
          <a:cs typeface="Co Headline Corp Bold"/>
          <a:sym typeface="Co Headline Corp Bold"/>
        </a:defRPr>
      </a:lvl4pPr>
      <a:lvl5pPr marL="0" marR="0" indent="0" algn="l" defTabSz="238957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300" b="0" i="0" u="none" strike="noStrike" cap="none" spc="-195" baseline="0">
          <a:solidFill>
            <a:srgbClr val="F2CF47"/>
          </a:solidFill>
          <a:uFillTx/>
          <a:latin typeface="Co Headline Corp Bold"/>
          <a:ea typeface="Co Headline Corp Bold"/>
          <a:cs typeface="Co Headline Corp Bold"/>
          <a:sym typeface="Co Headline Corp Bold"/>
        </a:defRPr>
      </a:lvl5pPr>
      <a:lvl6pPr marL="0" marR="0" indent="0" algn="l" defTabSz="238957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300" b="0" i="0" u="none" strike="noStrike" cap="none" spc="-195" baseline="0">
          <a:solidFill>
            <a:srgbClr val="F2CF47"/>
          </a:solidFill>
          <a:uFillTx/>
          <a:latin typeface="Co Headline Corp Bold"/>
          <a:ea typeface="Co Headline Corp Bold"/>
          <a:cs typeface="Co Headline Corp Bold"/>
          <a:sym typeface="Co Headline Corp Bold"/>
        </a:defRPr>
      </a:lvl6pPr>
      <a:lvl7pPr marL="0" marR="0" indent="0" algn="l" defTabSz="238957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300" b="0" i="0" u="none" strike="noStrike" cap="none" spc="-195" baseline="0">
          <a:solidFill>
            <a:srgbClr val="F2CF47"/>
          </a:solidFill>
          <a:uFillTx/>
          <a:latin typeface="Co Headline Corp Bold"/>
          <a:ea typeface="Co Headline Corp Bold"/>
          <a:cs typeface="Co Headline Corp Bold"/>
          <a:sym typeface="Co Headline Corp Bold"/>
        </a:defRPr>
      </a:lvl7pPr>
      <a:lvl8pPr marL="0" marR="0" indent="0" algn="l" defTabSz="238957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300" b="0" i="0" u="none" strike="noStrike" cap="none" spc="-195" baseline="0">
          <a:solidFill>
            <a:srgbClr val="F2CF47"/>
          </a:solidFill>
          <a:uFillTx/>
          <a:latin typeface="Co Headline Corp Bold"/>
          <a:ea typeface="Co Headline Corp Bold"/>
          <a:cs typeface="Co Headline Corp Bold"/>
          <a:sym typeface="Co Headline Corp Bold"/>
        </a:defRPr>
      </a:lvl8pPr>
      <a:lvl9pPr marL="0" marR="0" indent="0" algn="l" defTabSz="238957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300" b="0" i="0" u="none" strike="noStrike" cap="none" spc="-195" baseline="0">
          <a:solidFill>
            <a:srgbClr val="F2CF47"/>
          </a:solidFill>
          <a:uFillTx/>
          <a:latin typeface="Co Headline Corp Bold"/>
          <a:ea typeface="Co Headline Corp Bold"/>
          <a:cs typeface="Co Headline Corp Bold"/>
          <a:sym typeface="Co Headline Corp Bold"/>
        </a:defRPr>
      </a:lvl9pPr>
    </p:titleStyle>
    <p:bodyStyle>
      <a:lvl1pPr marL="6096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5"/>
            <a:ext cx="21971000" cy="8256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numCol="2" spcCol="109855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3653367" y="2743200"/>
            <a:ext cx="19507202" cy="15053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52795" y="13076009"/>
            <a:ext cx="384721" cy="37959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34441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</p:sldLayoutIdLst>
  <p:transition spd="med"/>
  <p:txStyles>
    <p:titleStyle>
      <a:lvl1pPr marL="0" marR="0" indent="0" algn="l" defTabSz="238957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300" b="0" i="0" u="none" strike="noStrike" cap="none" spc="-196" baseline="0">
          <a:solidFill>
            <a:srgbClr val="F2CF47"/>
          </a:solidFill>
          <a:uFillTx/>
          <a:latin typeface="Co Headline Corp Bold"/>
          <a:ea typeface="Co Headline Corp Bold"/>
          <a:cs typeface="Co Headline Corp Bold"/>
          <a:sym typeface="Co Headline Corp Bold"/>
        </a:defRPr>
      </a:lvl1pPr>
      <a:lvl2pPr marL="0" marR="0" indent="0" algn="l" defTabSz="238957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300" b="0" i="0" u="none" strike="noStrike" cap="none" spc="-196" baseline="0">
          <a:solidFill>
            <a:srgbClr val="F2CF47"/>
          </a:solidFill>
          <a:uFillTx/>
          <a:latin typeface="Co Headline Corp Bold"/>
          <a:ea typeface="Co Headline Corp Bold"/>
          <a:cs typeface="Co Headline Corp Bold"/>
          <a:sym typeface="Co Headline Corp Bold"/>
        </a:defRPr>
      </a:lvl2pPr>
      <a:lvl3pPr marL="0" marR="0" indent="0" algn="l" defTabSz="238957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300" b="0" i="0" u="none" strike="noStrike" cap="none" spc="-196" baseline="0">
          <a:solidFill>
            <a:srgbClr val="F2CF47"/>
          </a:solidFill>
          <a:uFillTx/>
          <a:latin typeface="Co Headline Corp Bold"/>
          <a:ea typeface="Co Headline Corp Bold"/>
          <a:cs typeface="Co Headline Corp Bold"/>
          <a:sym typeface="Co Headline Corp Bold"/>
        </a:defRPr>
      </a:lvl3pPr>
      <a:lvl4pPr marL="0" marR="0" indent="0" algn="l" defTabSz="238957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300" b="0" i="0" u="none" strike="noStrike" cap="none" spc="-196" baseline="0">
          <a:solidFill>
            <a:srgbClr val="F2CF47"/>
          </a:solidFill>
          <a:uFillTx/>
          <a:latin typeface="Co Headline Corp Bold"/>
          <a:ea typeface="Co Headline Corp Bold"/>
          <a:cs typeface="Co Headline Corp Bold"/>
          <a:sym typeface="Co Headline Corp Bold"/>
        </a:defRPr>
      </a:lvl4pPr>
      <a:lvl5pPr marL="0" marR="0" indent="0" algn="l" defTabSz="238957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300" b="0" i="0" u="none" strike="noStrike" cap="none" spc="-196" baseline="0">
          <a:solidFill>
            <a:srgbClr val="F2CF47"/>
          </a:solidFill>
          <a:uFillTx/>
          <a:latin typeface="Co Headline Corp Bold"/>
          <a:ea typeface="Co Headline Corp Bold"/>
          <a:cs typeface="Co Headline Corp Bold"/>
          <a:sym typeface="Co Headline Corp Bold"/>
        </a:defRPr>
      </a:lvl5pPr>
      <a:lvl6pPr marL="0" marR="0" indent="0" algn="l" defTabSz="238957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300" b="0" i="0" u="none" strike="noStrike" cap="none" spc="-196" baseline="0">
          <a:solidFill>
            <a:srgbClr val="F2CF47"/>
          </a:solidFill>
          <a:uFillTx/>
          <a:latin typeface="Co Headline Corp Bold"/>
          <a:ea typeface="Co Headline Corp Bold"/>
          <a:cs typeface="Co Headline Corp Bold"/>
          <a:sym typeface="Co Headline Corp Bold"/>
        </a:defRPr>
      </a:lvl6pPr>
      <a:lvl7pPr marL="0" marR="0" indent="0" algn="l" defTabSz="238957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300" b="0" i="0" u="none" strike="noStrike" cap="none" spc="-196" baseline="0">
          <a:solidFill>
            <a:srgbClr val="F2CF47"/>
          </a:solidFill>
          <a:uFillTx/>
          <a:latin typeface="Co Headline Corp Bold"/>
          <a:ea typeface="Co Headline Corp Bold"/>
          <a:cs typeface="Co Headline Corp Bold"/>
          <a:sym typeface="Co Headline Corp Bold"/>
        </a:defRPr>
      </a:lvl7pPr>
      <a:lvl8pPr marL="0" marR="0" indent="0" algn="l" defTabSz="238957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300" b="0" i="0" u="none" strike="noStrike" cap="none" spc="-196" baseline="0">
          <a:solidFill>
            <a:srgbClr val="F2CF47"/>
          </a:solidFill>
          <a:uFillTx/>
          <a:latin typeface="Co Headline Corp Bold"/>
          <a:ea typeface="Co Headline Corp Bold"/>
          <a:cs typeface="Co Headline Corp Bold"/>
          <a:sym typeface="Co Headline Corp Bold"/>
        </a:defRPr>
      </a:lvl8pPr>
      <a:lvl9pPr marL="0" marR="0" indent="0" algn="l" defTabSz="238957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300" b="0" i="0" u="none" strike="noStrike" cap="none" spc="-196" baseline="0">
          <a:solidFill>
            <a:srgbClr val="F2CF47"/>
          </a:solidFill>
          <a:uFillTx/>
          <a:latin typeface="Co Headline Corp Bold"/>
          <a:ea typeface="Co Headline Corp Bold"/>
          <a:cs typeface="Co Headline Corp Bold"/>
          <a:sym typeface="Co Headline Corp Bold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5.xml"/><Relationship Id="rId1" Type="http://schemas.openxmlformats.org/officeDocument/2006/relationships/video" Target="https://www.youtube.com/embed/y1FsvSysKFs?feature=oembed" TargetMode="External"/><Relationship Id="rId5" Type="http://schemas.openxmlformats.org/officeDocument/2006/relationships/image" Target="../media/image14.jpe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rersuk.org/media/221jdtju/lets-talk-about-flexible-working-guide-2020.pdf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4.png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openxmlformats.org/officeDocument/2006/relationships/hyperlink" Target="https://www.centralenglandlc.org.uk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bin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openxmlformats.org/officeDocument/2006/relationships/hyperlink" Target="http://www.carerpassport.uk/employment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hyperlink" Target="https://www.carerstrusthofe.org.uk/wp-content/uploads/2024/11/Balancing-work-and-care-v3.pdf" TargetMode="External"/><Relationship Id="rId7" Type="http://schemas.openxmlformats.org/officeDocument/2006/relationships/hyperlink" Target="https://podcasters.spotify.com/pod/show/carerstrusthoef/episodes/Carers-Rights-at-Work-Podcast-e1r725m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9.xml"/><Relationship Id="rId6" Type="http://schemas.openxmlformats.org/officeDocument/2006/relationships/hyperlink" Target="https://go-cv.co.uk/go-cv-plus/" TargetMode="External"/><Relationship Id="rId5" Type="http://schemas.openxmlformats.org/officeDocument/2006/relationships/hyperlink" Target="https://www.coventry.gov.uk/downloads/download/4473/e-bulletins_for_carers" TargetMode="External"/><Relationship Id="rId4" Type="http://schemas.openxmlformats.org/officeDocument/2006/relationships/hyperlink" Target="https://www.coventry.gov.uk/carers-support/%22carer-aware%22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2E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About Carers Trust"/>
          <p:cNvSpPr txBox="1">
            <a:spLocks noGrp="1"/>
          </p:cNvSpPr>
          <p:nvPr>
            <p:ph type="title"/>
          </p:nvPr>
        </p:nvSpPr>
        <p:spPr>
          <a:xfrm>
            <a:off x="3661879" y="12139520"/>
            <a:ext cx="16637678" cy="1435103"/>
          </a:xfrm>
          <a:prstGeom prst="rect">
            <a:avLst/>
          </a:prstGeom>
        </p:spPr>
        <p:txBody>
          <a:bodyPr>
            <a:normAutofit/>
          </a:bodyPr>
          <a:lstStyle>
            <a:lvl1pPr defTabSz="2150614">
              <a:defRPr sz="7469" spc="-175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algn="ctr"/>
            <a:r>
              <a:rPr lang="en-US" sz="4400" b="1" i="0" cap="all" dirty="0">
                <a:solidFill>
                  <a:srgbClr val="FFFFFF"/>
                </a:solidFill>
                <a:effectLst/>
                <a:latin typeface="Rubik"/>
              </a:rPr>
              <a:t>HELPING TO LOOK AFTER THE PEOPLE YOU </a:t>
            </a:r>
            <a:r>
              <a:rPr lang="en-US" sz="4400" b="1" i="0" u="sng" cap="all" dirty="0">
                <a:solidFill>
                  <a:srgbClr val="86D3EB"/>
                </a:solidFill>
                <a:effectLst/>
                <a:latin typeface="Rubik"/>
              </a:rPr>
              <a:t>CARE</a:t>
            </a:r>
            <a:r>
              <a:rPr lang="en-US" sz="4400" b="1" i="0" cap="all" dirty="0">
                <a:solidFill>
                  <a:srgbClr val="FFFFFF"/>
                </a:solidFill>
                <a:effectLst/>
                <a:latin typeface="Rubik"/>
              </a:rPr>
              <a:t> ABOUT</a:t>
            </a:r>
            <a:endParaRPr lang="en-GB" sz="27200" b="1" i="0" u="none" strike="noStrike" baseline="0" dirty="0">
              <a:solidFill>
                <a:srgbClr val="122E4D"/>
              </a:solidFill>
              <a:latin typeface="RBRLZY+Rubik-Bold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253CBFF-81BA-44EB-AC88-16F06664BF17}"/>
              </a:ext>
            </a:extLst>
          </p:cNvPr>
          <p:cNvSpPr txBox="1"/>
          <p:nvPr/>
        </p:nvSpPr>
        <p:spPr>
          <a:xfrm>
            <a:off x="13338512" y="3791252"/>
            <a:ext cx="10941730" cy="17543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en-US" sz="5400" b="1" i="0" u="none" strike="noStrike" baseline="0" dirty="0">
                <a:solidFill>
                  <a:schemeClr val="bg1"/>
                </a:solidFill>
                <a:latin typeface="KVWZWT+Rubik-Regular"/>
              </a:rPr>
              <a:t>R</a:t>
            </a:r>
            <a:r>
              <a:rPr lang="en-US" sz="5400" b="1" dirty="0">
                <a:solidFill>
                  <a:schemeClr val="bg1"/>
                </a:solidFill>
                <a:latin typeface="KVWZWT+Rubik-Regular"/>
              </a:rPr>
              <a:t>owan Preston</a:t>
            </a:r>
            <a:endParaRPr lang="en-US" sz="5400" b="1" i="0" u="none" strike="noStrike" baseline="0" dirty="0">
              <a:solidFill>
                <a:schemeClr val="bg1"/>
              </a:solidFill>
              <a:latin typeface="KVWZWT+Rubik-Regular"/>
            </a:endParaRPr>
          </a:p>
          <a:p>
            <a:pPr algn="l"/>
            <a:r>
              <a:rPr lang="en-US" sz="5400" dirty="0">
                <a:solidFill>
                  <a:srgbClr val="18A1C6"/>
                </a:solidFill>
                <a:latin typeface="KVWZWT+Rubik-Regular"/>
              </a:rPr>
              <a:t>Carers Wellbeing Advisor</a:t>
            </a:r>
            <a:endParaRPr lang="en-GB" sz="5400" dirty="0">
              <a:solidFill>
                <a:srgbClr val="18A1C6"/>
              </a:solidFill>
            </a:endParaRPr>
          </a:p>
        </p:txBody>
      </p:sp>
      <p:sp>
        <p:nvSpPr>
          <p:cNvPr id="8" name="About Carers Trust">
            <a:extLst>
              <a:ext uri="{FF2B5EF4-FFF2-40B4-BE49-F238E27FC236}">
                <a16:creationId xmlns:a16="http://schemas.microsoft.com/office/drawing/2014/main" id="{8463CE24-B2A4-4913-B25B-35D50709E14C}"/>
              </a:ext>
            </a:extLst>
          </p:cNvPr>
          <p:cNvSpPr txBox="1">
            <a:spLocks/>
          </p:cNvSpPr>
          <p:nvPr/>
        </p:nvSpPr>
        <p:spPr>
          <a:xfrm>
            <a:off x="1205345" y="2310338"/>
            <a:ext cx="21550747" cy="66958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1pPr marL="0" marR="0" indent="0" algn="l" defTabSz="2150614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469" b="0" i="0" u="none" strike="noStrike" cap="none" spc="-175" baseline="0">
                <a:solidFill>
                  <a:srgbClr val="F2CF47"/>
                </a:solidFill>
                <a:uFillTx/>
                <a:latin typeface="Arial Black"/>
                <a:ea typeface="Arial Black"/>
                <a:cs typeface="Arial Black"/>
                <a:sym typeface="Arial Black"/>
              </a:defRPr>
            </a:lvl1pPr>
            <a:lvl2pPr marL="0" marR="0" indent="0" algn="l" defTabSz="238957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300" b="0" i="0" u="none" strike="noStrike" cap="none" spc="-195" baseline="0">
                <a:solidFill>
                  <a:srgbClr val="F2CF47"/>
                </a:solidFill>
                <a:uFillTx/>
                <a:latin typeface="Co Headline Corp Bold"/>
                <a:ea typeface="Co Headline Corp Bold"/>
                <a:cs typeface="Co Headline Corp Bold"/>
                <a:sym typeface="Co Headline Corp Bold"/>
              </a:defRPr>
            </a:lvl2pPr>
            <a:lvl3pPr marL="0" marR="0" indent="0" algn="l" defTabSz="238957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300" b="0" i="0" u="none" strike="noStrike" cap="none" spc="-195" baseline="0">
                <a:solidFill>
                  <a:srgbClr val="F2CF47"/>
                </a:solidFill>
                <a:uFillTx/>
                <a:latin typeface="Co Headline Corp Bold"/>
                <a:ea typeface="Co Headline Corp Bold"/>
                <a:cs typeface="Co Headline Corp Bold"/>
                <a:sym typeface="Co Headline Corp Bold"/>
              </a:defRPr>
            </a:lvl3pPr>
            <a:lvl4pPr marL="0" marR="0" indent="0" algn="l" defTabSz="238957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300" b="0" i="0" u="none" strike="noStrike" cap="none" spc="-195" baseline="0">
                <a:solidFill>
                  <a:srgbClr val="F2CF47"/>
                </a:solidFill>
                <a:uFillTx/>
                <a:latin typeface="Co Headline Corp Bold"/>
                <a:ea typeface="Co Headline Corp Bold"/>
                <a:cs typeface="Co Headline Corp Bold"/>
                <a:sym typeface="Co Headline Corp Bold"/>
              </a:defRPr>
            </a:lvl4pPr>
            <a:lvl5pPr marL="0" marR="0" indent="0" algn="l" defTabSz="238957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300" b="0" i="0" u="none" strike="noStrike" cap="none" spc="-195" baseline="0">
                <a:solidFill>
                  <a:srgbClr val="F2CF47"/>
                </a:solidFill>
                <a:uFillTx/>
                <a:latin typeface="Co Headline Corp Bold"/>
                <a:ea typeface="Co Headline Corp Bold"/>
                <a:cs typeface="Co Headline Corp Bold"/>
                <a:sym typeface="Co Headline Corp Bold"/>
              </a:defRPr>
            </a:lvl5pPr>
            <a:lvl6pPr marL="0" marR="0" indent="0" algn="l" defTabSz="238957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300" b="0" i="0" u="none" strike="noStrike" cap="none" spc="-195" baseline="0">
                <a:solidFill>
                  <a:srgbClr val="F2CF47"/>
                </a:solidFill>
                <a:uFillTx/>
                <a:latin typeface="Co Headline Corp Bold"/>
                <a:ea typeface="Co Headline Corp Bold"/>
                <a:cs typeface="Co Headline Corp Bold"/>
                <a:sym typeface="Co Headline Corp Bold"/>
              </a:defRPr>
            </a:lvl6pPr>
            <a:lvl7pPr marL="0" marR="0" indent="0" algn="l" defTabSz="238957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300" b="0" i="0" u="none" strike="noStrike" cap="none" spc="-195" baseline="0">
                <a:solidFill>
                  <a:srgbClr val="F2CF47"/>
                </a:solidFill>
                <a:uFillTx/>
                <a:latin typeface="Co Headline Corp Bold"/>
                <a:ea typeface="Co Headline Corp Bold"/>
                <a:cs typeface="Co Headline Corp Bold"/>
                <a:sym typeface="Co Headline Corp Bold"/>
              </a:defRPr>
            </a:lvl7pPr>
            <a:lvl8pPr marL="0" marR="0" indent="0" algn="l" defTabSz="238957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300" b="0" i="0" u="none" strike="noStrike" cap="none" spc="-195" baseline="0">
                <a:solidFill>
                  <a:srgbClr val="F2CF47"/>
                </a:solidFill>
                <a:uFillTx/>
                <a:latin typeface="Co Headline Corp Bold"/>
                <a:ea typeface="Co Headline Corp Bold"/>
                <a:cs typeface="Co Headline Corp Bold"/>
                <a:sym typeface="Co Headline Corp Bold"/>
              </a:defRPr>
            </a:lvl8pPr>
            <a:lvl9pPr marL="0" marR="0" indent="0" algn="l" defTabSz="238957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300" b="0" i="0" u="none" strike="noStrike" cap="none" spc="-195" baseline="0">
                <a:solidFill>
                  <a:srgbClr val="F2CF47"/>
                </a:solidFill>
                <a:uFillTx/>
                <a:latin typeface="Co Headline Corp Bold"/>
                <a:ea typeface="Co Headline Corp Bold"/>
                <a:cs typeface="Co Headline Corp Bold"/>
                <a:sym typeface="Co Headline Corp Bold"/>
              </a:defRPr>
            </a:lvl9pPr>
          </a:lstStyle>
          <a:p>
            <a:pPr hangingPunct="1"/>
            <a:r>
              <a:rPr lang="en-US" sz="9600" b="1" dirty="0">
                <a:solidFill>
                  <a:schemeClr val="bg1"/>
                </a:solidFill>
                <a:latin typeface="KVWZWT+Rubik-Regular"/>
              </a:rPr>
              <a:t>CARERS RIGHTS </a:t>
            </a:r>
          </a:p>
          <a:p>
            <a:pPr hangingPunct="1"/>
            <a:r>
              <a:rPr lang="en-US" sz="9600" b="1" dirty="0">
                <a:solidFill>
                  <a:schemeClr val="bg1"/>
                </a:solidFill>
                <a:latin typeface="KVWZWT+Rubik-Regular"/>
              </a:rPr>
              <a:t>AT WORK</a:t>
            </a:r>
            <a:br>
              <a:rPr lang="en-US" sz="8000" b="1" dirty="0">
                <a:solidFill>
                  <a:schemeClr val="bg1"/>
                </a:solidFill>
                <a:latin typeface="KVWZWT+Rubik-Regular"/>
              </a:rPr>
            </a:br>
            <a:br>
              <a:rPr lang="en-US" sz="8000" b="1" dirty="0">
                <a:solidFill>
                  <a:srgbClr val="18A1C6"/>
                </a:solidFill>
                <a:latin typeface="KVWZWT+Rubik-Regular"/>
              </a:rPr>
            </a:br>
            <a:endParaRPr lang="en-GB" sz="8000" b="1" dirty="0">
              <a:solidFill>
                <a:srgbClr val="18A1C6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5BE2A1-86A3-458B-B2DE-F028F1378A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42270" y="6789670"/>
            <a:ext cx="7370703" cy="484064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3E10B3B-694A-4570-CEB9-E99B3C1E0A4C}"/>
              </a:ext>
            </a:extLst>
          </p:cNvPr>
          <p:cNvSpPr txBox="1"/>
          <p:nvPr/>
        </p:nvSpPr>
        <p:spPr>
          <a:xfrm>
            <a:off x="13338512" y="1766010"/>
            <a:ext cx="10941730" cy="17543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en-US" sz="5400" b="1" dirty="0">
                <a:solidFill>
                  <a:schemeClr val="bg1"/>
                </a:solidFill>
                <a:latin typeface="KVWZWT+Rubik-Regular"/>
              </a:rPr>
              <a:t>Anna Luczyna</a:t>
            </a:r>
            <a:endParaRPr lang="en-US" sz="5400" b="1" i="0" u="none" strike="noStrike" baseline="0" dirty="0">
              <a:solidFill>
                <a:schemeClr val="bg1"/>
              </a:solidFill>
              <a:latin typeface="KVWZWT+Rubik-Regular"/>
            </a:endParaRPr>
          </a:p>
          <a:p>
            <a:pPr algn="l"/>
            <a:r>
              <a:rPr lang="en-US" sz="5400" dirty="0">
                <a:solidFill>
                  <a:srgbClr val="18A1C6"/>
                </a:solidFill>
                <a:latin typeface="KVWZWT+Rubik-Regular"/>
              </a:rPr>
              <a:t>Working Carers Development Officer</a:t>
            </a:r>
            <a:endParaRPr lang="en-GB" sz="5400" dirty="0">
              <a:solidFill>
                <a:srgbClr val="18A1C6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71B966-643D-9F5C-10E5-F4DA8F00A4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7908" y="5939322"/>
            <a:ext cx="8078419" cy="522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019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A1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4E2425-D386-0544-86A9-9ED63D2560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42095" y="0"/>
            <a:ext cx="9341905" cy="13716000"/>
          </a:xfrm>
          <a:prstGeom prst="rect">
            <a:avLst/>
          </a:prstGeom>
        </p:spPr>
      </p:pic>
      <p:sp>
        <p:nvSpPr>
          <p:cNvPr id="160" name="Carers Trust Heart of England’s aim is to support carers and those they care for by providing quality, individually-tailored care support services that improve the lives of carers, the people they care for and their families."/>
          <p:cNvSpPr txBox="1">
            <a:spLocks noGrp="1"/>
          </p:cNvSpPr>
          <p:nvPr>
            <p:ph type="body" sz="half" idx="1"/>
          </p:nvPr>
        </p:nvSpPr>
        <p:spPr>
          <a:xfrm>
            <a:off x="1051339" y="3395680"/>
            <a:ext cx="12782480" cy="9393382"/>
          </a:xfrm>
          <a:prstGeom prst="rect">
            <a:avLst/>
          </a:prstGeom>
        </p:spPr>
        <p:txBody>
          <a:bodyPr lIns="50800" tIns="50800" rIns="50800" bIns="50800" numCol="1" spcCol="38100">
            <a:normAutofit lnSpcReduction="10000"/>
          </a:bodyPr>
          <a:lstStyle/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4800" b="0" dirty="0">
                <a:solidFill>
                  <a:schemeClr val="bg1"/>
                </a:solidFill>
              </a:rPr>
              <a:t>Can help carers to manage their responsibilities both at work and at home, and achieve positive outcomes for employers</a:t>
            </a: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4800" b="0" dirty="0">
              <a:solidFill>
                <a:schemeClr val="bg1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4800" b="0" dirty="0">
                <a:solidFill>
                  <a:schemeClr val="bg1"/>
                </a:solidFill>
              </a:rPr>
              <a:t>You can request flexible working from day one of your employment</a:t>
            </a: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4800" b="0" dirty="0">
              <a:solidFill>
                <a:schemeClr val="bg1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4800" b="0" dirty="0">
                <a:solidFill>
                  <a:schemeClr val="bg1"/>
                </a:solidFill>
              </a:rPr>
              <a:t>Two requests per year</a:t>
            </a: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4800" b="0" dirty="0">
              <a:solidFill>
                <a:schemeClr val="bg1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4800" b="0" dirty="0">
                <a:solidFill>
                  <a:schemeClr val="bg1"/>
                </a:solidFill>
              </a:rPr>
              <a:t>Your employer will have to consult you if they don’t think they can make the changes you need. </a:t>
            </a:r>
          </a:p>
        </p:txBody>
      </p:sp>
      <p:sp>
        <p:nvSpPr>
          <p:cNvPr id="162" name="About Carers Trust"/>
          <p:cNvSpPr txBox="1">
            <a:spLocks noGrp="1"/>
          </p:cNvSpPr>
          <p:nvPr>
            <p:ph type="title"/>
          </p:nvPr>
        </p:nvSpPr>
        <p:spPr>
          <a:xfrm>
            <a:off x="1203686" y="926938"/>
            <a:ext cx="11628686" cy="1435104"/>
          </a:xfrm>
          <a:prstGeom prst="rect">
            <a:avLst/>
          </a:prstGeom>
        </p:spPr>
        <p:txBody>
          <a:bodyPr>
            <a:normAutofit/>
          </a:bodyPr>
          <a:lstStyle>
            <a:lvl1pPr defTabSz="2150614">
              <a:defRPr sz="7469" spc="-175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lang="en-GB" sz="8000" b="1" dirty="0">
                <a:solidFill>
                  <a:schemeClr val="bg1"/>
                </a:solidFill>
                <a:latin typeface="RBRLZY+Rubik-Bold"/>
              </a:rPr>
              <a:t>FLEXIBLE </a:t>
            </a:r>
            <a:r>
              <a:rPr lang="en-GB" sz="8000" b="1" dirty="0">
                <a:solidFill>
                  <a:srgbClr val="122E4D"/>
                </a:solidFill>
                <a:latin typeface="RBRLZY+Rubik-Bold"/>
              </a:rPr>
              <a:t>WORKING</a:t>
            </a:r>
            <a:endParaRPr lang="en-GB" b="1" dirty="0">
              <a:solidFill>
                <a:srgbClr val="122E4D"/>
              </a:solidFill>
              <a:latin typeface="KVWZWT+Rubik-Regular"/>
            </a:endParaRPr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CF3546BA-B43B-405D-8C3E-05C5D7B2BC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9007" y="11585354"/>
            <a:ext cx="2823654" cy="185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14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A1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CD64938-D13E-5A82-17A1-ACF746CB28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50586" y="-42640"/>
            <a:ext cx="7733414" cy="13758640"/>
          </a:xfrm>
          <a:prstGeom prst="rect">
            <a:avLst/>
          </a:prstGeom>
        </p:spPr>
      </p:pic>
      <p:sp>
        <p:nvSpPr>
          <p:cNvPr id="160" name="Carers Trust Heart of England’s aim is to support carers and those they care for by providing quality, individually-tailored care support services that improve the lives of carers, the people they care for and their families."/>
          <p:cNvSpPr txBox="1">
            <a:spLocks noGrp="1"/>
          </p:cNvSpPr>
          <p:nvPr>
            <p:ph type="body" sz="half" idx="1"/>
          </p:nvPr>
        </p:nvSpPr>
        <p:spPr>
          <a:xfrm>
            <a:off x="723015" y="3149650"/>
            <a:ext cx="14120036" cy="10289904"/>
          </a:xfrm>
          <a:prstGeom prst="rect">
            <a:avLst/>
          </a:prstGeom>
        </p:spPr>
        <p:txBody>
          <a:bodyPr lIns="50800" tIns="50800" rIns="50800" bIns="50800" numCol="1" spcCol="38100">
            <a:normAutofit/>
          </a:bodyPr>
          <a:lstStyle/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4800" b="0" dirty="0">
                <a:solidFill>
                  <a:schemeClr val="bg1"/>
                </a:solidFill>
              </a:rPr>
              <a:t>Part-time;</a:t>
            </a: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2000" b="0" dirty="0">
              <a:solidFill>
                <a:schemeClr val="bg1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4800" b="0" dirty="0">
                <a:solidFill>
                  <a:schemeClr val="bg1"/>
                </a:solidFill>
              </a:rPr>
              <a:t>Working from home or hybrid working;</a:t>
            </a: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2000" b="0" dirty="0">
              <a:solidFill>
                <a:schemeClr val="bg1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4800" b="0" dirty="0">
                <a:solidFill>
                  <a:schemeClr val="bg1"/>
                </a:solidFill>
              </a:rPr>
              <a:t>Compressed/condensed hours (where you work full-time hours over fewer days);</a:t>
            </a: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2000" b="0" dirty="0">
              <a:solidFill>
                <a:schemeClr val="bg1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4800" b="0" dirty="0">
                <a:solidFill>
                  <a:schemeClr val="bg1"/>
                </a:solidFill>
              </a:rPr>
              <a:t>Flexi-time (where workers can choose their start and finish times within agreed limits);</a:t>
            </a: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2000" b="0" dirty="0">
              <a:solidFill>
                <a:schemeClr val="bg1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4800" b="0" dirty="0">
                <a:solidFill>
                  <a:schemeClr val="bg1"/>
                </a:solidFill>
              </a:rPr>
              <a:t>Staggered hours (where you have different start, finish and break times from other workers);</a:t>
            </a: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2000" b="0" dirty="0">
              <a:solidFill>
                <a:schemeClr val="bg1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4800" b="0" dirty="0">
                <a:solidFill>
                  <a:schemeClr val="bg1"/>
                </a:solidFill>
              </a:rPr>
              <a:t>Job sharing (where two people do one job and split the hours).</a:t>
            </a:r>
          </a:p>
        </p:txBody>
      </p:sp>
      <p:sp>
        <p:nvSpPr>
          <p:cNvPr id="162" name="About Carers Trust"/>
          <p:cNvSpPr txBox="1">
            <a:spLocks noGrp="1"/>
          </p:cNvSpPr>
          <p:nvPr>
            <p:ph type="title"/>
          </p:nvPr>
        </p:nvSpPr>
        <p:spPr>
          <a:xfrm>
            <a:off x="1161157" y="1160854"/>
            <a:ext cx="11628686" cy="1435104"/>
          </a:xfrm>
          <a:prstGeom prst="rect">
            <a:avLst/>
          </a:prstGeom>
        </p:spPr>
        <p:txBody>
          <a:bodyPr>
            <a:normAutofit/>
          </a:bodyPr>
          <a:lstStyle>
            <a:lvl1pPr defTabSz="2150614">
              <a:defRPr sz="7469" spc="-175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lang="en-GB" sz="8000" b="1" dirty="0">
                <a:solidFill>
                  <a:schemeClr val="bg1"/>
                </a:solidFill>
                <a:latin typeface="RBRLZY+Rubik-Bold"/>
              </a:rPr>
              <a:t>FLEXIBLE </a:t>
            </a:r>
            <a:r>
              <a:rPr lang="en-GB" sz="8000" b="1" dirty="0">
                <a:solidFill>
                  <a:srgbClr val="122E4D"/>
                </a:solidFill>
                <a:latin typeface="RBRLZY+Rubik-Bold"/>
              </a:rPr>
              <a:t>WORKING</a:t>
            </a:r>
            <a:endParaRPr lang="en-GB" b="1" dirty="0">
              <a:solidFill>
                <a:srgbClr val="122E4D"/>
              </a:solidFill>
              <a:latin typeface="KVWZWT+Rubik-Regular"/>
            </a:endParaRPr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CF3546BA-B43B-405D-8C3E-05C5D7B2BC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9007" y="11585354"/>
            <a:ext cx="2823654" cy="185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260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A1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4E2425-D386-0544-86A9-9ED63D2560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42095" y="0"/>
            <a:ext cx="9341905" cy="13716000"/>
          </a:xfrm>
          <a:prstGeom prst="rect">
            <a:avLst/>
          </a:prstGeom>
        </p:spPr>
      </p:pic>
      <p:sp>
        <p:nvSpPr>
          <p:cNvPr id="160" name="Carers Trust Heart of England’s aim is to support carers and those they care for by providing quality, individually-tailored care support services that improve the lives of carers, the people they care for and their families."/>
          <p:cNvSpPr txBox="1">
            <a:spLocks noGrp="1"/>
          </p:cNvSpPr>
          <p:nvPr>
            <p:ph type="body" sz="half" idx="1"/>
          </p:nvPr>
        </p:nvSpPr>
        <p:spPr>
          <a:xfrm>
            <a:off x="1203685" y="3085056"/>
            <a:ext cx="13838409" cy="10095929"/>
          </a:xfrm>
          <a:prstGeom prst="rect">
            <a:avLst/>
          </a:prstGeom>
        </p:spPr>
        <p:txBody>
          <a:bodyPr lIns="50800" tIns="50800" rIns="50800" bIns="50800" numCol="1" spcCol="38100">
            <a:normAutofit fontScale="92500"/>
          </a:bodyPr>
          <a:lstStyle/>
          <a:p>
            <a:pPr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4800" b="0" dirty="0">
                <a:solidFill>
                  <a:schemeClr val="bg1"/>
                </a:solidFill>
              </a:rPr>
              <a:t>Flexible working requests can be refused only due to good business reasons set out in the law:</a:t>
            </a:r>
          </a:p>
          <a:p>
            <a:pPr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4800" b="0" dirty="0">
              <a:solidFill>
                <a:schemeClr val="bg1"/>
              </a:solidFill>
            </a:endParaRPr>
          </a:p>
          <a:p>
            <a:pPr marL="914400" indent="-914400">
              <a:lnSpc>
                <a:spcPct val="110000"/>
              </a:lnSpc>
              <a:buFont typeface="+mj-lt"/>
              <a:buAutoNum type="arabicPeriod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4800" b="0" dirty="0">
                <a:solidFill>
                  <a:schemeClr val="bg1"/>
                </a:solidFill>
              </a:rPr>
              <a:t>Extra costs that will damage the business.</a:t>
            </a:r>
            <a:endParaRPr lang="en-US" sz="4300" b="0" dirty="0">
              <a:solidFill>
                <a:schemeClr val="bg1"/>
              </a:solidFill>
            </a:endParaRPr>
          </a:p>
          <a:p>
            <a:pPr marL="914400" indent="-914400">
              <a:lnSpc>
                <a:spcPct val="110000"/>
              </a:lnSpc>
              <a:buFont typeface="+mj-lt"/>
              <a:buAutoNum type="arabicPeriod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4800" b="0" dirty="0">
                <a:solidFill>
                  <a:schemeClr val="bg1"/>
                </a:solidFill>
              </a:rPr>
              <a:t>The work cannot be </a:t>
            </a:r>
            <a:r>
              <a:rPr lang="en-US" sz="4800" b="0" dirty="0" err="1">
                <a:solidFill>
                  <a:schemeClr val="bg1"/>
                </a:solidFill>
              </a:rPr>
              <a:t>reorganised</a:t>
            </a:r>
            <a:r>
              <a:rPr lang="en-US" sz="4800" b="0" dirty="0">
                <a:solidFill>
                  <a:schemeClr val="bg1"/>
                </a:solidFill>
              </a:rPr>
              <a:t> among other staff.</a:t>
            </a:r>
          </a:p>
          <a:p>
            <a:pPr marL="914400" indent="-914400">
              <a:lnSpc>
                <a:spcPct val="110000"/>
              </a:lnSpc>
              <a:buFont typeface="+mj-lt"/>
              <a:buAutoNum type="arabicPeriod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4800" b="0" dirty="0">
                <a:solidFill>
                  <a:schemeClr val="bg1"/>
                </a:solidFill>
              </a:rPr>
              <a:t>People cannot be recruited to do the work.</a:t>
            </a:r>
          </a:p>
          <a:p>
            <a:pPr marL="914400" indent="-914400">
              <a:lnSpc>
                <a:spcPct val="110000"/>
              </a:lnSpc>
              <a:buFont typeface="+mj-lt"/>
              <a:buAutoNum type="arabicPeriod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4800" b="0" dirty="0">
                <a:solidFill>
                  <a:schemeClr val="bg1"/>
                </a:solidFill>
              </a:rPr>
              <a:t>Flexible working will affect quality and performance.</a:t>
            </a:r>
          </a:p>
          <a:p>
            <a:pPr marL="914400" indent="-914400">
              <a:lnSpc>
                <a:spcPct val="110000"/>
              </a:lnSpc>
              <a:buFont typeface="+mj-lt"/>
              <a:buAutoNum type="arabicPeriod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4800" b="0" dirty="0">
                <a:solidFill>
                  <a:schemeClr val="bg1"/>
                </a:solidFill>
              </a:rPr>
              <a:t>The business will not be able to meet customer demand.</a:t>
            </a:r>
          </a:p>
          <a:p>
            <a:pPr marL="914400" indent="-914400">
              <a:lnSpc>
                <a:spcPct val="110000"/>
              </a:lnSpc>
              <a:buFont typeface="+mj-lt"/>
              <a:buAutoNum type="arabicPeriod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4800" b="0" dirty="0">
                <a:solidFill>
                  <a:schemeClr val="bg1"/>
                </a:solidFill>
              </a:rPr>
              <a:t>There’s a lack of work to do during the proposed working times.</a:t>
            </a:r>
          </a:p>
          <a:p>
            <a:pPr marL="914400" indent="-914400">
              <a:lnSpc>
                <a:spcPct val="110000"/>
              </a:lnSpc>
              <a:buFont typeface="+mj-lt"/>
              <a:buAutoNum type="arabicPeriod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4800" b="0" dirty="0">
                <a:solidFill>
                  <a:schemeClr val="bg1"/>
                </a:solidFill>
              </a:rPr>
              <a:t>The business is planning changes to the workforce.</a:t>
            </a:r>
          </a:p>
        </p:txBody>
      </p:sp>
      <p:sp>
        <p:nvSpPr>
          <p:cNvPr id="162" name="About Carers Trust"/>
          <p:cNvSpPr txBox="1">
            <a:spLocks noGrp="1"/>
          </p:cNvSpPr>
          <p:nvPr>
            <p:ph type="title"/>
          </p:nvPr>
        </p:nvSpPr>
        <p:spPr>
          <a:xfrm>
            <a:off x="1203687" y="1649952"/>
            <a:ext cx="11628686" cy="1435104"/>
          </a:xfrm>
          <a:prstGeom prst="rect">
            <a:avLst/>
          </a:prstGeom>
        </p:spPr>
        <p:txBody>
          <a:bodyPr>
            <a:normAutofit/>
          </a:bodyPr>
          <a:lstStyle>
            <a:lvl1pPr defTabSz="2150614">
              <a:defRPr sz="7469" spc="-175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lang="en-GB" sz="8000" b="1" dirty="0">
                <a:solidFill>
                  <a:schemeClr val="bg1"/>
                </a:solidFill>
                <a:latin typeface="RBRLZY+Rubik-Bold"/>
              </a:rPr>
              <a:t>FLEXIBLE </a:t>
            </a:r>
            <a:r>
              <a:rPr lang="en-GB" sz="8000" b="1" dirty="0">
                <a:solidFill>
                  <a:srgbClr val="122E4D"/>
                </a:solidFill>
                <a:latin typeface="RBRLZY+Rubik-Bold"/>
              </a:rPr>
              <a:t>WORKING</a:t>
            </a:r>
            <a:endParaRPr lang="en-GB" b="1" dirty="0">
              <a:solidFill>
                <a:srgbClr val="122E4D"/>
              </a:solidFill>
              <a:latin typeface="KVWZWT+Rubik-Regular"/>
            </a:endParaRPr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CF3546BA-B43B-405D-8C3E-05C5D7B2BC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9007" y="11585354"/>
            <a:ext cx="2823654" cy="185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30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A1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arers Trust Heart of England’s aim is to support carers and those they care for by providing quality, individually-tailored care support services that improve the lives of carers, the people they care for and their families."/>
          <p:cNvSpPr txBox="1">
            <a:spLocks noGrp="1"/>
          </p:cNvSpPr>
          <p:nvPr>
            <p:ph type="body" sz="half" idx="1"/>
          </p:nvPr>
        </p:nvSpPr>
        <p:spPr>
          <a:xfrm>
            <a:off x="1203685" y="3274070"/>
            <a:ext cx="12782479" cy="7899158"/>
          </a:xfrm>
          <a:prstGeom prst="rect">
            <a:avLst/>
          </a:prstGeom>
        </p:spPr>
        <p:txBody>
          <a:bodyPr lIns="50800" tIns="50800" rIns="50800" bIns="50800">
            <a:normAutofit/>
          </a:bodyPr>
          <a:lstStyle/>
          <a:p>
            <a:pPr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5400" b="0" i="0" u="none" strike="noStrike" baseline="0" dirty="0">
              <a:solidFill>
                <a:schemeClr val="bg1"/>
              </a:solidFill>
              <a:latin typeface="KVWZWT+Rubik-Regular"/>
            </a:endParaRPr>
          </a:p>
          <a:p>
            <a:pPr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2" name="About Carers Trust"/>
          <p:cNvSpPr txBox="1">
            <a:spLocks noGrp="1"/>
          </p:cNvSpPr>
          <p:nvPr>
            <p:ph type="title"/>
          </p:nvPr>
        </p:nvSpPr>
        <p:spPr>
          <a:xfrm>
            <a:off x="1203684" y="766509"/>
            <a:ext cx="14798315" cy="1435103"/>
          </a:xfrm>
          <a:prstGeom prst="rect">
            <a:avLst/>
          </a:prstGeom>
        </p:spPr>
        <p:txBody>
          <a:bodyPr>
            <a:normAutofit/>
          </a:bodyPr>
          <a:lstStyle>
            <a:lvl1pPr defTabSz="2150614">
              <a:defRPr sz="7469" spc="-175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lang="en-GB" sz="8000" b="1" i="0" u="none" strike="noStrike" baseline="0" dirty="0">
                <a:solidFill>
                  <a:schemeClr val="bg1"/>
                </a:solidFill>
                <a:latin typeface="RBRLZY+Rubik-Bold"/>
              </a:rPr>
              <a:t>REQUESTING </a:t>
            </a:r>
            <a:r>
              <a:rPr lang="en-GB" sz="8000" b="1" i="0" u="none" strike="noStrike" baseline="0" dirty="0">
                <a:solidFill>
                  <a:srgbClr val="122E4D"/>
                </a:solidFill>
                <a:latin typeface="RBRLZY+Rubik-Bold"/>
              </a:rPr>
              <a:t>FLEXIBLE WORKING</a:t>
            </a:r>
            <a:endParaRPr lang="en-GB" b="1" dirty="0">
              <a:solidFill>
                <a:srgbClr val="122E4D"/>
              </a:solidFill>
              <a:latin typeface="KVWZWT+Rubik-Regular"/>
            </a:endParaRPr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CF3546BA-B43B-405D-8C3E-05C5D7B2BC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1900" y="11326783"/>
            <a:ext cx="2823653" cy="1854199"/>
          </a:xfrm>
          <a:prstGeom prst="rect">
            <a:avLst/>
          </a:prstGeom>
        </p:spPr>
      </p:pic>
      <p:pic>
        <p:nvPicPr>
          <p:cNvPr id="3" name="Online Media 2" title="How to communicate your request well">
            <a:hlinkClick r:id="" action="ppaction://media"/>
            <a:extLst>
              <a:ext uri="{FF2B5EF4-FFF2-40B4-BE49-F238E27FC236}">
                <a16:creationId xmlns:a16="http://schemas.microsoft.com/office/drawing/2014/main" id="{36ABCD0D-F7E9-4405-B6DA-609198166EA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760176" y="2201612"/>
            <a:ext cx="18418970" cy="10406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60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A1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arers Trust Heart of England’s aim is to support carers and those they care for by providing quality, individually-tailored care support services that improve the lives of carers, the people they care for and their families."/>
          <p:cNvSpPr txBox="1">
            <a:spLocks noGrp="1"/>
          </p:cNvSpPr>
          <p:nvPr>
            <p:ph type="body" sz="half" idx="1"/>
          </p:nvPr>
        </p:nvSpPr>
        <p:spPr>
          <a:xfrm>
            <a:off x="1203685" y="2367502"/>
            <a:ext cx="14025631" cy="7899158"/>
          </a:xfrm>
          <a:prstGeom prst="rect">
            <a:avLst/>
          </a:prstGeom>
        </p:spPr>
        <p:txBody>
          <a:bodyPr lIns="50800" tIns="50800" rIns="50800" bIns="50800">
            <a:normAutofit/>
          </a:bodyPr>
          <a:lstStyle/>
          <a:p>
            <a:pPr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5400" b="0" i="0" u="none" strike="noStrike" baseline="0" dirty="0">
              <a:solidFill>
                <a:schemeClr val="bg1"/>
              </a:solidFill>
              <a:latin typeface="KVWZWT+Rubik-Regular"/>
            </a:endParaRPr>
          </a:p>
          <a:p>
            <a:pPr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b="0" dirty="0">
                <a:solidFill>
                  <a:schemeClr val="bg1"/>
                </a:solidFill>
              </a:rPr>
              <a:t>“</a:t>
            </a:r>
            <a:r>
              <a:rPr lang="en-US" b="0" dirty="0">
                <a:solidFill>
                  <a:schemeClr val="bg1"/>
                </a:solidFill>
                <a:hlinkClick r:id="rId3"/>
              </a:rPr>
              <a:t>Let’s talk about flexible working</a:t>
            </a:r>
            <a:r>
              <a:rPr lang="en-US" b="0" dirty="0">
                <a:solidFill>
                  <a:schemeClr val="bg1"/>
                </a:solidFill>
              </a:rPr>
              <a:t>” guide from Carers UK</a:t>
            </a:r>
          </a:p>
          <a:p>
            <a:pPr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b="0" dirty="0">
              <a:solidFill>
                <a:schemeClr val="bg1"/>
              </a:solidFill>
            </a:endParaRPr>
          </a:p>
          <a:p>
            <a:pPr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b="0" dirty="0">
              <a:solidFill>
                <a:schemeClr val="bg1"/>
              </a:solidFill>
            </a:endParaRPr>
          </a:p>
          <a:p>
            <a:pPr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dirty="0">
              <a:solidFill>
                <a:schemeClr val="bg1"/>
              </a:solidFill>
            </a:endParaRPr>
          </a:p>
          <a:p>
            <a:pPr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2" name="About Carers Trust"/>
          <p:cNvSpPr txBox="1">
            <a:spLocks noGrp="1"/>
          </p:cNvSpPr>
          <p:nvPr>
            <p:ph type="title"/>
          </p:nvPr>
        </p:nvSpPr>
        <p:spPr>
          <a:xfrm>
            <a:off x="1203685" y="1649951"/>
            <a:ext cx="11628686" cy="1435103"/>
          </a:xfrm>
          <a:prstGeom prst="rect">
            <a:avLst/>
          </a:prstGeom>
        </p:spPr>
        <p:txBody>
          <a:bodyPr>
            <a:normAutofit/>
          </a:bodyPr>
          <a:lstStyle>
            <a:lvl1pPr defTabSz="2150614">
              <a:defRPr sz="7469" spc="-175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lang="en-GB" sz="8000" b="1" i="0" u="none" strike="noStrike" baseline="0" dirty="0">
                <a:solidFill>
                  <a:schemeClr val="bg1"/>
                </a:solidFill>
                <a:latin typeface="RBRLZY+Rubik-Bold"/>
              </a:rPr>
              <a:t>CARERS UK </a:t>
            </a:r>
            <a:r>
              <a:rPr lang="en-GB" sz="8000" b="1" dirty="0">
                <a:solidFill>
                  <a:srgbClr val="122E4D"/>
                </a:solidFill>
                <a:latin typeface="RBRLZY+Rubik-Bold"/>
              </a:rPr>
              <a:t>RESOURCES</a:t>
            </a:r>
            <a:endParaRPr lang="en-GB" b="1" dirty="0">
              <a:solidFill>
                <a:srgbClr val="122E4D"/>
              </a:solidFill>
              <a:latin typeface="KVWZWT+Rubik-Regular"/>
            </a:endParaRPr>
          </a:p>
        </p:txBody>
      </p:sp>
      <p:pic>
        <p:nvPicPr>
          <p:cNvPr id="7" name="Young woman caring for grandmother - BAME - social media licence only.jpeg" descr="Young woman caring for grandmother - BAME - social media licence only.jpeg">
            <a:extLst>
              <a:ext uri="{FF2B5EF4-FFF2-40B4-BE49-F238E27FC236}">
                <a16:creationId xmlns:a16="http://schemas.microsoft.com/office/drawing/2014/main" id="{B6D9DFDC-CF75-45F1-9C19-3F95E379162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322" r="34601"/>
          <a:stretch/>
        </p:blipFill>
        <p:spPr>
          <a:xfrm>
            <a:off x="15731520" y="0"/>
            <a:ext cx="8652480" cy="13716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CF3546BA-B43B-405D-8C3E-05C5D7B2BC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1900" y="11326783"/>
            <a:ext cx="2823653" cy="1854199"/>
          </a:xfrm>
          <a:prstGeom prst="rect">
            <a:avLst/>
          </a:prstGeom>
        </p:spPr>
      </p:pic>
      <p:pic>
        <p:nvPicPr>
          <p:cNvPr id="3" name="Picture 2" descr="A group of men wearing aprons&#10;&#10;Description automatically generated with medium confidence">
            <a:extLst>
              <a:ext uri="{FF2B5EF4-FFF2-40B4-BE49-F238E27FC236}">
                <a16:creationId xmlns:a16="http://schemas.microsoft.com/office/drawing/2014/main" id="{56A71E9F-8628-8D47-FEAA-45C5AC2F2E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534" y="4423144"/>
            <a:ext cx="6519932" cy="8906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350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A1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C3F9B0-8CD7-E817-DC41-45CFB649AA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93656" y="-1"/>
            <a:ext cx="8690344" cy="13977175"/>
          </a:xfrm>
          <a:prstGeom prst="rect">
            <a:avLst/>
          </a:prstGeom>
        </p:spPr>
      </p:pic>
      <p:sp>
        <p:nvSpPr>
          <p:cNvPr id="160" name="Carers Trust Heart of England’s aim is to support carers and those they care for by providing quality, individually-tailored care support services that improve the lives of carers, the people they care for and their families."/>
          <p:cNvSpPr txBox="1">
            <a:spLocks noGrp="1"/>
          </p:cNvSpPr>
          <p:nvPr>
            <p:ph type="body" sz="half" idx="1"/>
          </p:nvPr>
        </p:nvSpPr>
        <p:spPr>
          <a:xfrm>
            <a:off x="1355926" y="3702541"/>
            <a:ext cx="12782480" cy="9694481"/>
          </a:xfrm>
          <a:prstGeom prst="rect">
            <a:avLst/>
          </a:prstGeom>
        </p:spPr>
        <p:txBody>
          <a:bodyPr lIns="50800" tIns="50800" rIns="50800" bIns="50800" numCol="1" spcCol="38100">
            <a:noAutofit/>
          </a:bodyPr>
          <a:lstStyle/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4800" b="0" dirty="0">
                <a:solidFill>
                  <a:schemeClr val="bg1"/>
                </a:solidFill>
              </a:rPr>
              <a:t>Employees are entitled to one week’s unpaid leave per year if providing or arranging care for someone with a long-term care need. </a:t>
            </a: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4800" b="0" dirty="0">
              <a:solidFill>
                <a:schemeClr val="bg1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4800" b="0" dirty="0">
                <a:solidFill>
                  <a:schemeClr val="bg1"/>
                </a:solidFill>
              </a:rPr>
              <a:t>It is available from the first day of employment</a:t>
            </a: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4800" b="0" dirty="0">
              <a:solidFill>
                <a:schemeClr val="bg1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4800" b="0" dirty="0">
                <a:solidFill>
                  <a:schemeClr val="bg1"/>
                </a:solidFill>
              </a:rPr>
              <a:t>Can be taken flexibly (in half or full days)</a:t>
            </a: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4800" b="0" dirty="0">
              <a:solidFill>
                <a:schemeClr val="bg1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4800" b="0" dirty="0">
                <a:solidFill>
                  <a:schemeClr val="bg1"/>
                </a:solidFill>
              </a:rPr>
              <a:t>For planned commitments – needs to be requested at least 3 days in advance</a:t>
            </a:r>
          </a:p>
          <a:p>
            <a:pPr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4800" b="0" dirty="0">
              <a:solidFill>
                <a:schemeClr val="bg1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4800" b="0" dirty="0">
              <a:solidFill>
                <a:schemeClr val="bg1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4800" b="0" dirty="0">
              <a:solidFill>
                <a:schemeClr val="bg1"/>
              </a:solidFill>
            </a:endParaRPr>
          </a:p>
        </p:txBody>
      </p:sp>
      <p:sp>
        <p:nvSpPr>
          <p:cNvPr id="162" name="About Carers Trust"/>
          <p:cNvSpPr txBox="1">
            <a:spLocks noGrp="1"/>
          </p:cNvSpPr>
          <p:nvPr>
            <p:ph type="title"/>
          </p:nvPr>
        </p:nvSpPr>
        <p:spPr>
          <a:xfrm>
            <a:off x="1097362" y="948203"/>
            <a:ext cx="14596294" cy="1435104"/>
          </a:xfrm>
          <a:prstGeom prst="rect">
            <a:avLst/>
          </a:prstGeom>
        </p:spPr>
        <p:txBody>
          <a:bodyPr>
            <a:normAutofit/>
          </a:bodyPr>
          <a:lstStyle>
            <a:lvl1pPr defTabSz="2150614">
              <a:defRPr sz="7469" spc="-175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lang="en-GB" sz="8000" b="1" dirty="0">
                <a:solidFill>
                  <a:schemeClr val="bg1"/>
                </a:solidFill>
                <a:latin typeface="RBRLZY+Rubik-Bold"/>
              </a:rPr>
              <a:t>CARER’S </a:t>
            </a:r>
            <a:r>
              <a:rPr lang="en-GB" sz="8000" b="1" dirty="0">
                <a:solidFill>
                  <a:srgbClr val="122E4D"/>
                </a:solidFill>
                <a:latin typeface="RBRLZY+Rubik-Bold"/>
              </a:rPr>
              <a:t>LEAVE ACT</a:t>
            </a:r>
            <a:endParaRPr lang="en-GB" b="1" dirty="0">
              <a:solidFill>
                <a:srgbClr val="122E4D"/>
              </a:solidFill>
              <a:latin typeface="KVWZWT+Rubik-Regular"/>
            </a:endParaRPr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CF3546BA-B43B-405D-8C3E-05C5D7B2BC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1901" y="11326784"/>
            <a:ext cx="2823654" cy="185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050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A1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arers Trust Heart of England’s aim is to support carers and those they care for by providing quality, individually-tailored care support services that improve the lives of carers, the people they care for and their families."/>
          <p:cNvSpPr txBox="1">
            <a:spLocks noGrp="1"/>
          </p:cNvSpPr>
          <p:nvPr>
            <p:ph type="body" sz="half" idx="1"/>
          </p:nvPr>
        </p:nvSpPr>
        <p:spPr>
          <a:xfrm>
            <a:off x="1203685" y="4354724"/>
            <a:ext cx="12782479" cy="7899158"/>
          </a:xfrm>
          <a:prstGeom prst="rect">
            <a:avLst/>
          </a:prstGeom>
        </p:spPr>
        <p:txBody>
          <a:bodyPr lIns="50800" tIns="50800" rIns="50800" bIns="50800">
            <a:normAutofit/>
          </a:bodyPr>
          <a:lstStyle/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b="0" i="0" u="none" strike="noStrike" baseline="0" dirty="0">
                <a:solidFill>
                  <a:schemeClr val="bg1"/>
                </a:solidFill>
                <a:latin typeface="KVWZWT+Rubik-Regular"/>
              </a:rPr>
              <a:t>This includes if you are caring for someone with a physical/mental illness/injury/ disability/old age</a:t>
            </a: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5400" b="0" dirty="0">
              <a:solidFill>
                <a:schemeClr val="bg1"/>
              </a:solidFill>
              <a:latin typeface="KVWZWT+Rubik-Regular"/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b="0" dirty="0">
                <a:solidFill>
                  <a:schemeClr val="bg1"/>
                </a:solidFill>
                <a:latin typeface="KVWZWT+Rubik-Regular"/>
              </a:rPr>
              <a:t>F</a:t>
            </a:r>
            <a:r>
              <a:rPr lang="en-US" sz="5400" b="0" i="0" u="none" strike="noStrike" baseline="0" dirty="0">
                <a:solidFill>
                  <a:schemeClr val="bg1"/>
                </a:solidFill>
                <a:latin typeface="KVWZWT+Rubik-Regular"/>
              </a:rPr>
              <a:t>amily member or someone else who relies on you for care</a:t>
            </a: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5400" b="0" dirty="0">
              <a:solidFill>
                <a:schemeClr val="bg1"/>
              </a:solidFill>
              <a:latin typeface="KVWZWT+Rubik-Regular"/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b="0" i="0" u="none" strike="noStrike" baseline="0" dirty="0">
                <a:solidFill>
                  <a:schemeClr val="bg1"/>
                </a:solidFill>
                <a:latin typeface="KVWZWT+Rubik-Regular"/>
              </a:rPr>
              <a:t>You do not have to provide evidence of your caring role</a:t>
            </a: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5400" b="0" i="0" u="none" strike="noStrike" baseline="0" dirty="0">
              <a:solidFill>
                <a:schemeClr val="bg1"/>
              </a:solidFill>
              <a:latin typeface="KVWZWT+Rubik-Regular"/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5400" b="0" i="0" u="none" strike="noStrike" baseline="0" dirty="0">
              <a:solidFill>
                <a:schemeClr val="bg1"/>
              </a:solidFill>
              <a:latin typeface="KVWZWT+Rubik-Regular"/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5400" b="0" i="0" u="none" strike="noStrike" baseline="0" dirty="0">
              <a:solidFill>
                <a:schemeClr val="bg1"/>
              </a:solidFill>
              <a:latin typeface="KVWZWT+Rubik-Regular"/>
            </a:endParaRPr>
          </a:p>
          <a:p>
            <a:pPr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2" name="About Carers Trust"/>
          <p:cNvSpPr txBox="1">
            <a:spLocks noGrp="1"/>
          </p:cNvSpPr>
          <p:nvPr>
            <p:ph type="title"/>
          </p:nvPr>
        </p:nvSpPr>
        <p:spPr>
          <a:xfrm>
            <a:off x="1203685" y="1649951"/>
            <a:ext cx="11628686" cy="1435103"/>
          </a:xfrm>
          <a:prstGeom prst="rect">
            <a:avLst/>
          </a:prstGeom>
        </p:spPr>
        <p:txBody>
          <a:bodyPr>
            <a:normAutofit/>
          </a:bodyPr>
          <a:lstStyle>
            <a:lvl1pPr defTabSz="2150614">
              <a:defRPr sz="7469" spc="-175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lang="en-GB" sz="8000" b="1" dirty="0">
                <a:solidFill>
                  <a:schemeClr val="bg1"/>
                </a:solidFill>
                <a:latin typeface="RBRLZY+Rubik-Bold"/>
              </a:rPr>
              <a:t>CARER’S</a:t>
            </a:r>
            <a:r>
              <a:rPr lang="en-GB" sz="8000" b="1" i="0" u="none" strike="noStrike" baseline="0" dirty="0">
                <a:solidFill>
                  <a:schemeClr val="bg1"/>
                </a:solidFill>
                <a:latin typeface="RBRLZY+Rubik-Bold"/>
              </a:rPr>
              <a:t> </a:t>
            </a:r>
            <a:r>
              <a:rPr lang="en-GB" sz="8000" b="1" i="0" u="none" strike="noStrike" baseline="0" dirty="0">
                <a:solidFill>
                  <a:srgbClr val="122E4D"/>
                </a:solidFill>
                <a:latin typeface="RBRLZY+Rubik-Bold"/>
              </a:rPr>
              <a:t>LEAVE ACT</a:t>
            </a:r>
            <a:endParaRPr lang="en-GB" b="1" dirty="0">
              <a:solidFill>
                <a:srgbClr val="122E4D"/>
              </a:solidFill>
              <a:latin typeface="KVWZWT+Rubik-Regular"/>
            </a:endParaRPr>
          </a:p>
        </p:txBody>
      </p:sp>
      <p:pic>
        <p:nvPicPr>
          <p:cNvPr id="6" name="Picture 2" descr="gray stones">
            <a:extLst>
              <a:ext uri="{FF2B5EF4-FFF2-40B4-BE49-F238E27FC236}">
                <a16:creationId xmlns:a16="http://schemas.microsoft.com/office/drawing/2014/main" id="{ABD942C6-D0B1-49DB-92B2-EA335BD0F9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0" y="0"/>
            <a:ext cx="9144000" cy="137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CF3546BA-B43B-405D-8C3E-05C5D7B2BC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1900" y="11326783"/>
            <a:ext cx="2823653" cy="185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124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A1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B7B8199-69C1-A4A3-3DCC-2E07A8AB87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80336" y="0"/>
            <a:ext cx="9503664" cy="13716000"/>
          </a:xfrm>
          <a:prstGeom prst="rect">
            <a:avLst/>
          </a:prstGeom>
        </p:spPr>
      </p:pic>
      <p:sp>
        <p:nvSpPr>
          <p:cNvPr id="160" name="Carers Trust Heart of England’s aim is to support carers and those they care for by providing quality, individually-tailored care support services that improve the lives of carers, the people they care for and their families."/>
          <p:cNvSpPr txBox="1">
            <a:spLocks noGrp="1"/>
          </p:cNvSpPr>
          <p:nvPr>
            <p:ph type="body" sz="half" idx="1"/>
          </p:nvPr>
        </p:nvSpPr>
        <p:spPr>
          <a:xfrm>
            <a:off x="1203685" y="4354724"/>
            <a:ext cx="12782479" cy="7899158"/>
          </a:xfrm>
          <a:prstGeom prst="rect">
            <a:avLst/>
          </a:prstGeom>
        </p:spPr>
        <p:txBody>
          <a:bodyPr lIns="50800" tIns="50800" rIns="50800" bIns="50800">
            <a:normAutofit lnSpcReduction="10000"/>
          </a:bodyPr>
          <a:lstStyle/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b="0" dirty="0">
                <a:solidFill>
                  <a:schemeClr val="bg1"/>
                </a:solidFill>
                <a:latin typeface="KVWZWT+Rubik-Regular"/>
              </a:rPr>
              <a:t>I</a:t>
            </a:r>
            <a:r>
              <a:rPr lang="en-US" sz="5400" b="0" i="0" u="none" strike="noStrike" baseline="0" dirty="0">
                <a:solidFill>
                  <a:schemeClr val="bg1"/>
                </a:solidFill>
                <a:latin typeface="KVWZWT+Rubik-Regular"/>
              </a:rPr>
              <a:t>ntended to cover a range of caring situations, for example:</a:t>
            </a: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5400" b="0" i="0" u="none" strike="noStrike" baseline="0" dirty="0">
              <a:solidFill>
                <a:schemeClr val="bg1"/>
              </a:solidFill>
              <a:latin typeface="KVWZWT+Rubik-Regular"/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b="0" dirty="0">
                <a:solidFill>
                  <a:schemeClr val="bg1"/>
                </a:solidFill>
                <a:latin typeface="KVWZWT+Rubik-Regular"/>
              </a:rPr>
              <a:t>T</a:t>
            </a:r>
            <a:r>
              <a:rPr lang="en-US" sz="5400" b="0" i="0" u="none" strike="noStrike" baseline="0" dirty="0">
                <a:solidFill>
                  <a:schemeClr val="bg1"/>
                </a:solidFill>
                <a:latin typeface="KVWZWT+Rubik-Regular"/>
              </a:rPr>
              <a:t>aking someone to a medical appointment</a:t>
            </a: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5400" b="0" i="0" u="none" strike="noStrike" baseline="0" dirty="0">
              <a:solidFill>
                <a:schemeClr val="bg1"/>
              </a:solidFill>
              <a:latin typeface="KVWZWT+Rubik-Regular"/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b="0" dirty="0">
                <a:solidFill>
                  <a:schemeClr val="bg1"/>
                </a:solidFill>
                <a:latin typeface="KVWZWT+Rubik-Regular"/>
              </a:rPr>
              <a:t>S</a:t>
            </a:r>
            <a:r>
              <a:rPr lang="en-US" sz="5400" b="0" i="0" u="none" strike="noStrike" baseline="0" dirty="0">
                <a:solidFill>
                  <a:schemeClr val="bg1"/>
                </a:solidFill>
                <a:latin typeface="KVWZWT+Rubik-Regular"/>
              </a:rPr>
              <a:t>upporting someone with personal care</a:t>
            </a: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5400" b="0" i="0" u="none" strike="noStrike" baseline="0" dirty="0">
              <a:solidFill>
                <a:schemeClr val="bg1"/>
              </a:solidFill>
              <a:latin typeface="KVWZWT+Rubik-Regular"/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b="0" dirty="0">
                <a:solidFill>
                  <a:schemeClr val="bg1"/>
                </a:solidFill>
                <a:latin typeface="KVWZWT+Rubik-Regular"/>
              </a:rPr>
              <a:t>A</a:t>
            </a:r>
            <a:r>
              <a:rPr lang="en-US" sz="5400" b="0" i="0" u="none" strike="noStrike" baseline="0" dirty="0">
                <a:solidFill>
                  <a:schemeClr val="bg1"/>
                </a:solidFill>
                <a:latin typeface="KVWZWT+Rubik-Regular"/>
              </a:rPr>
              <a:t>rranging visits with health professionals</a:t>
            </a: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5400" b="0" i="0" u="none" strike="noStrike" baseline="0" dirty="0">
              <a:solidFill>
                <a:schemeClr val="bg1"/>
              </a:solidFill>
              <a:latin typeface="KVWZWT+Rubik-Regular"/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b="0" dirty="0" err="1">
                <a:solidFill>
                  <a:schemeClr val="bg1"/>
                </a:solidFill>
                <a:latin typeface="KVWZWT+Rubik-Regular"/>
              </a:rPr>
              <a:t>O</a:t>
            </a:r>
            <a:r>
              <a:rPr lang="en-US" sz="5400" b="0" i="0" u="none" strike="noStrike" baseline="0" dirty="0" err="1">
                <a:solidFill>
                  <a:schemeClr val="bg1"/>
                </a:solidFill>
                <a:latin typeface="KVWZWT+Rubik-Regular"/>
              </a:rPr>
              <a:t>rganising</a:t>
            </a:r>
            <a:r>
              <a:rPr lang="en-US" sz="5400" b="0" i="0" u="none" strike="noStrike" baseline="0" dirty="0">
                <a:solidFill>
                  <a:schemeClr val="bg1"/>
                </a:solidFill>
                <a:latin typeface="KVWZWT+Rubik-Regular"/>
              </a:rPr>
              <a:t> care for the future. </a:t>
            </a: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5400" b="0" i="0" u="none" strike="noStrike" baseline="0" dirty="0">
              <a:solidFill>
                <a:schemeClr val="bg1"/>
              </a:solidFill>
              <a:latin typeface="KVWZWT+Rubik-Regular"/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5400" b="0" i="0" u="none" strike="noStrike" baseline="0" dirty="0">
              <a:solidFill>
                <a:schemeClr val="bg1"/>
              </a:solidFill>
              <a:latin typeface="KVWZWT+Rubik-Regular"/>
            </a:endParaRPr>
          </a:p>
          <a:p>
            <a:pPr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2" name="About Carers Trust"/>
          <p:cNvSpPr txBox="1">
            <a:spLocks noGrp="1"/>
          </p:cNvSpPr>
          <p:nvPr>
            <p:ph type="title"/>
          </p:nvPr>
        </p:nvSpPr>
        <p:spPr>
          <a:xfrm>
            <a:off x="1203685" y="1649951"/>
            <a:ext cx="11628686" cy="1435103"/>
          </a:xfrm>
          <a:prstGeom prst="rect">
            <a:avLst/>
          </a:prstGeom>
        </p:spPr>
        <p:txBody>
          <a:bodyPr>
            <a:normAutofit/>
          </a:bodyPr>
          <a:lstStyle>
            <a:lvl1pPr defTabSz="2150614">
              <a:defRPr sz="7469" spc="-175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lang="en-GB" sz="8000" b="1" dirty="0">
                <a:solidFill>
                  <a:schemeClr val="bg1"/>
                </a:solidFill>
                <a:latin typeface="RBRLZY+Rubik-Bold"/>
              </a:rPr>
              <a:t>CARER’S</a:t>
            </a:r>
            <a:r>
              <a:rPr lang="en-GB" sz="8000" b="1" i="0" u="none" strike="noStrike" baseline="0" dirty="0">
                <a:solidFill>
                  <a:schemeClr val="bg1"/>
                </a:solidFill>
                <a:latin typeface="RBRLZY+Rubik-Bold"/>
              </a:rPr>
              <a:t> </a:t>
            </a:r>
            <a:r>
              <a:rPr lang="en-GB" sz="8000" b="1" i="0" u="none" strike="noStrike" baseline="0" dirty="0">
                <a:solidFill>
                  <a:srgbClr val="122E4D"/>
                </a:solidFill>
                <a:latin typeface="RBRLZY+Rubik-Bold"/>
              </a:rPr>
              <a:t>LEAVE ACT</a:t>
            </a:r>
            <a:endParaRPr lang="en-GB" b="1" dirty="0">
              <a:solidFill>
                <a:srgbClr val="122E4D"/>
              </a:solidFill>
              <a:latin typeface="KVWZWT+Rubik-Regular"/>
            </a:endParaRPr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CF3546BA-B43B-405D-8C3E-05C5D7B2BC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1900" y="11326783"/>
            <a:ext cx="2823653" cy="185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347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A1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C00727C-3E1B-E49A-1DD0-4FF23F0113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0872" y="0"/>
            <a:ext cx="8673127" cy="13716000"/>
          </a:xfrm>
          <a:prstGeom prst="rect">
            <a:avLst/>
          </a:prstGeom>
        </p:spPr>
      </p:pic>
      <p:sp>
        <p:nvSpPr>
          <p:cNvPr id="160" name="Carers Trust Heart of England’s aim is to support carers and those they care for by providing quality, individually-tailored care support services that improve the lives of carers, the people they care for and their families."/>
          <p:cNvSpPr txBox="1">
            <a:spLocks noGrp="1"/>
          </p:cNvSpPr>
          <p:nvPr>
            <p:ph type="body" sz="half" idx="1"/>
          </p:nvPr>
        </p:nvSpPr>
        <p:spPr>
          <a:xfrm>
            <a:off x="1203687" y="3733390"/>
            <a:ext cx="12782480" cy="8520494"/>
          </a:xfrm>
          <a:prstGeom prst="rect">
            <a:avLst/>
          </a:prstGeom>
        </p:spPr>
        <p:txBody>
          <a:bodyPr lIns="50800" tIns="50800" rIns="50800" bIns="50800" numCol="1" spcCol="38100">
            <a:normAutofit/>
          </a:bodyPr>
          <a:lstStyle/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4800" b="0" dirty="0">
                <a:solidFill>
                  <a:schemeClr val="bg1"/>
                </a:solidFill>
              </a:rPr>
              <a:t>“Reasonable” time off to deal with an emergency or unexpected situation involving a </a:t>
            </a:r>
            <a:r>
              <a:rPr lang="en-US" sz="4800" b="0" dirty="0" err="1">
                <a:solidFill>
                  <a:schemeClr val="bg1"/>
                </a:solidFill>
              </a:rPr>
              <a:t>dependant</a:t>
            </a:r>
            <a:endParaRPr lang="en-US" sz="4800" b="0" dirty="0">
              <a:solidFill>
                <a:schemeClr val="bg1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4800" b="0" dirty="0">
              <a:solidFill>
                <a:schemeClr val="bg1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4800" b="0" dirty="0">
                <a:solidFill>
                  <a:schemeClr val="bg1"/>
                </a:solidFill>
              </a:rPr>
              <a:t>This may be your partner, child, parent, someone living with you as part of your family (others who rely on you for help in an emergency may also qualify)</a:t>
            </a: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4800" b="0" dirty="0">
              <a:solidFill>
                <a:schemeClr val="bg1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4800" b="0" dirty="0">
                <a:solidFill>
                  <a:schemeClr val="bg1"/>
                </a:solidFill>
              </a:rPr>
              <a:t>Paid at the employer’s discretion 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b="0" dirty="0">
              <a:solidFill>
                <a:schemeClr val="bg1"/>
              </a:solidFill>
            </a:endParaRPr>
          </a:p>
        </p:txBody>
      </p:sp>
      <p:sp>
        <p:nvSpPr>
          <p:cNvPr id="162" name="About Carers Trust"/>
          <p:cNvSpPr txBox="1">
            <a:spLocks noGrp="1"/>
          </p:cNvSpPr>
          <p:nvPr>
            <p:ph type="title"/>
          </p:nvPr>
        </p:nvSpPr>
        <p:spPr>
          <a:xfrm>
            <a:off x="1373808" y="1097059"/>
            <a:ext cx="11628686" cy="1435104"/>
          </a:xfrm>
          <a:prstGeom prst="rect">
            <a:avLst/>
          </a:prstGeom>
        </p:spPr>
        <p:txBody>
          <a:bodyPr>
            <a:normAutofit/>
          </a:bodyPr>
          <a:lstStyle>
            <a:lvl1pPr defTabSz="2150614">
              <a:defRPr sz="7469" spc="-175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lang="en-GB" sz="8000" b="1" dirty="0">
                <a:solidFill>
                  <a:schemeClr val="bg1"/>
                </a:solidFill>
                <a:latin typeface="RBRLZY+Rubik-Bold"/>
              </a:rPr>
              <a:t>TIME OFF </a:t>
            </a:r>
            <a:r>
              <a:rPr lang="en-GB" sz="8000" b="1" dirty="0">
                <a:solidFill>
                  <a:srgbClr val="122E4D"/>
                </a:solidFill>
                <a:latin typeface="RBRLZY+Rubik-Bold"/>
              </a:rPr>
              <a:t>IN EMERGENCIES</a:t>
            </a:r>
            <a:endParaRPr lang="en-GB" b="1" dirty="0">
              <a:solidFill>
                <a:srgbClr val="122E4D"/>
              </a:solidFill>
              <a:latin typeface="KVWZWT+Rubik-Regular"/>
            </a:endParaRPr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CF3546BA-B43B-405D-8C3E-05C5D7B2BC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1901" y="11326784"/>
            <a:ext cx="2823654" cy="185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192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A1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DE1C5F-8BED-3433-F2F3-98C2DB2870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254" r="31367"/>
          <a:stretch/>
        </p:blipFill>
        <p:spPr>
          <a:xfrm>
            <a:off x="15863777" y="0"/>
            <a:ext cx="8520222" cy="13716000"/>
          </a:xfrm>
          <a:prstGeom prst="rect">
            <a:avLst/>
          </a:prstGeom>
        </p:spPr>
      </p:pic>
      <p:sp>
        <p:nvSpPr>
          <p:cNvPr id="160" name="Carers Trust Heart of England’s aim is to support carers and those they care for by providing quality, individually-tailored care support services that improve the lives of carers, the people they care for and their families."/>
          <p:cNvSpPr txBox="1">
            <a:spLocks noGrp="1"/>
          </p:cNvSpPr>
          <p:nvPr>
            <p:ph type="body" sz="half" idx="1"/>
          </p:nvPr>
        </p:nvSpPr>
        <p:spPr>
          <a:xfrm>
            <a:off x="1246216" y="3733390"/>
            <a:ext cx="12782480" cy="8520494"/>
          </a:xfrm>
          <a:prstGeom prst="rect">
            <a:avLst/>
          </a:prstGeom>
        </p:spPr>
        <p:txBody>
          <a:bodyPr lIns="50800" tIns="50800" rIns="50800" bIns="50800" numCol="1" spcCol="38100">
            <a:normAutofit/>
          </a:bodyPr>
          <a:lstStyle/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b="0" dirty="0">
                <a:solidFill>
                  <a:schemeClr val="bg1"/>
                </a:solidFill>
              </a:rPr>
              <a:t>a disruption or breakdown in care arrangements</a:t>
            </a: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2400" b="0" dirty="0">
              <a:solidFill>
                <a:schemeClr val="bg1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b="0" dirty="0">
                <a:solidFill>
                  <a:schemeClr val="bg1"/>
                </a:solidFill>
              </a:rPr>
              <a:t>the death of a </a:t>
            </a:r>
            <a:r>
              <a:rPr lang="en-US" b="0" dirty="0" err="1">
                <a:solidFill>
                  <a:schemeClr val="bg1"/>
                </a:solidFill>
              </a:rPr>
              <a:t>dependant</a:t>
            </a:r>
            <a:endParaRPr lang="en-US" b="0" dirty="0">
              <a:solidFill>
                <a:schemeClr val="bg1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2000" b="0" dirty="0">
              <a:solidFill>
                <a:schemeClr val="bg1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b="0" dirty="0">
                <a:solidFill>
                  <a:schemeClr val="bg1"/>
                </a:solidFill>
              </a:rPr>
              <a:t>if a </a:t>
            </a:r>
            <a:r>
              <a:rPr lang="en-US" b="0" dirty="0" err="1">
                <a:solidFill>
                  <a:schemeClr val="bg1"/>
                </a:solidFill>
              </a:rPr>
              <a:t>dependant</a:t>
            </a:r>
            <a:r>
              <a:rPr lang="en-US" b="0" dirty="0">
                <a:solidFill>
                  <a:schemeClr val="bg1"/>
                </a:solidFill>
              </a:rPr>
              <a:t> falls ill or is in an accident</a:t>
            </a: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2000" b="0" dirty="0">
              <a:solidFill>
                <a:schemeClr val="bg1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b="0" dirty="0">
                <a:solidFill>
                  <a:schemeClr val="bg1"/>
                </a:solidFill>
              </a:rPr>
              <a:t>To make longer-term arrangements for a </a:t>
            </a:r>
            <a:r>
              <a:rPr lang="en-US" b="0" dirty="0" err="1">
                <a:solidFill>
                  <a:schemeClr val="bg1"/>
                </a:solidFill>
              </a:rPr>
              <a:t>dependant</a:t>
            </a:r>
            <a:r>
              <a:rPr lang="en-US" b="0" dirty="0">
                <a:solidFill>
                  <a:schemeClr val="bg1"/>
                </a:solidFill>
              </a:rPr>
              <a:t> who is ill or injured (but not to provide long-term care yourself)</a:t>
            </a: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2000" b="0" dirty="0">
              <a:solidFill>
                <a:schemeClr val="bg1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b="0" dirty="0">
                <a:solidFill>
                  <a:schemeClr val="bg1"/>
                </a:solidFill>
              </a:rPr>
              <a:t>an incident involving a child during school hours 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b="0" dirty="0">
              <a:solidFill>
                <a:schemeClr val="bg1"/>
              </a:solidFill>
            </a:endParaRPr>
          </a:p>
        </p:txBody>
      </p:sp>
      <p:sp>
        <p:nvSpPr>
          <p:cNvPr id="162" name="About Carers Trust"/>
          <p:cNvSpPr txBox="1">
            <a:spLocks noGrp="1"/>
          </p:cNvSpPr>
          <p:nvPr>
            <p:ph type="title"/>
          </p:nvPr>
        </p:nvSpPr>
        <p:spPr>
          <a:xfrm>
            <a:off x="574158" y="1330975"/>
            <a:ext cx="14843051" cy="1435104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2150614">
              <a:defRPr sz="7469" spc="-175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lang="en-GB" sz="8000" b="1" dirty="0">
                <a:solidFill>
                  <a:schemeClr val="bg1"/>
                </a:solidFill>
                <a:latin typeface="RBRLZY+Rubik-Bold"/>
              </a:rPr>
              <a:t>EXAMPLES OF</a:t>
            </a:r>
            <a:r>
              <a:rPr lang="en-GB" sz="8000" b="1" dirty="0">
                <a:solidFill>
                  <a:srgbClr val="122E4D"/>
                </a:solidFill>
                <a:latin typeface="RBRLZY+Rubik-Bold"/>
              </a:rPr>
              <a:t> EMERGENCY SITUATIONS</a:t>
            </a:r>
            <a:endParaRPr lang="en-GB" b="1" dirty="0">
              <a:solidFill>
                <a:srgbClr val="122E4D"/>
              </a:solidFill>
              <a:latin typeface="KVWZWT+Rubik-Regular"/>
            </a:endParaRPr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CF3546BA-B43B-405D-8C3E-05C5D7B2BC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1901" y="11326784"/>
            <a:ext cx="2823654" cy="185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660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A1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eam of business people stacking hands">
            <a:extLst>
              <a:ext uri="{FF2B5EF4-FFF2-40B4-BE49-F238E27FC236}">
                <a16:creationId xmlns:a16="http://schemas.microsoft.com/office/drawing/2014/main" id="{0BA08AA2-0EE3-5A99-34C8-12F7350600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58" r="25253"/>
          <a:stretch/>
        </p:blipFill>
        <p:spPr bwMode="auto">
          <a:xfrm>
            <a:off x="15102348" y="0"/>
            <a:ext cx="9281652" cy="1374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0" name="Carers Trust Heart of England’s aim is to support carers and those they care for by providing quality, individually-tailored care support services that improve the lives of carers, the people they care for and their families."/>
          <p:cNvSpPr txBox="1">
            <a:spLocks noGrp="1"/>
          </p:cNvSpPr>
          <p:nvPr>
            <p:ph type="body" sz="half" idx="1"/>
          </p:nvPr>
        </p:nvSpPr>
        <p:spPr>
          <a:xfrm>
            <a:off x="1058211" y="4104168"/>
            <a:ext cx="13545691" cy="7421526"/>
          </a:xfrm>
          <a:prstGeom prst="rect">
            <a:avLst/>
          </a:prstGeom>
        </p:spPr>
        <p:txBody>
          <a:bodyPr lIns="50800" tIns="50800" rIns="50800" bIns="50800" numCol="1" spcCol="38100">
            <a:normAutofit/>
          </a:bodyPr>
          <a:lstStyle/>
          <a:p>
            <a:pPr>
              <a:lnSpc>
                <a:spcPct val="150000"/>
              </a:lnSpc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4800" b="0" dirty="0">
                <a:solidFill>
                  <a:schemeClr val="bg1"/>
                </a:solidFill>
                <a:latin typeface="KVWZWT+Rubik-Regular"/>
              </a:rPr>
              <a:t>In this session we will discuss:</a:t>
            </a:r>
            <a:endParaRPr lang="en-US" sz="4400" b="0" dirty="0">
              <a:solidFill>
                <a:schemeClr val="bg1"/>
              </a:solidFill>
              <a:latin typeface="KVWZWT+Rubik-Regular"/>
            </a:endParaRPr>
          </a:p>
          <a:p>
            <a:pPr>
              <a:lnSpc>
                <a:spcPct val="150000"/>
              </a:lnSpc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4800" b="0" dirty="0">
                <a:solidFill>
                  <a:schemeClr val="bg1"/>
                </a:solidFill>
                <a:latin typeface="KVWZWT+Rubik-Regular"/>
              </a:rPr>
              <a:t>•	Your statutory rights at work;</a:t>
            </a:r>
          </a:p>
          <a:p>
            <a:pPr>
              <a:lnSpc>
                <a:spcPct val="150000"/>
              </a:lnSpc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4800" b="0" dirty="0">
                <a:solidFill>
                  <a:schemeClr val="bg1"/>
                </a:solidFill>
                <a:latin typeface="KVWZWT+Rubik-Regular"/>
              </a:rPr>
              <a:t>•	New laws to support working carers;</a:t>
            </a:r>
          </a:p>
          <a:p>
            <a:pPr>
              <a:lnSpc>
                <a:spcPct val="150000"/>
              </a:lnSpc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4800" b="0" dirty="0">
                <a:solidFill>
                  <a:schemeClr val="bg1"/>
                </a:solidFill>
                <a:latin typeface="KVWZWT+Rubik-Regular"/>
              </a:rPr>
              <a:t>•	Speaking to your employer about your caring role;</a:t>
            </a:r>
          </a:p>
          <a:p>
            <a:pPr>
              <a:lnSpc>
                <a:spcPct val="150000"/>
              </a:lnSpc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4800" b="0" dirty="0">
                <a:solidFill>
                  <a:schemeClr val="bg1"/>
                </a:solidFill>
                <a:latin typeface="KVWZWT+Rubik-Regular"/>
              </a:rPr>
              <a:t>•	Accessing support;</a:t>
            </a:r>
          </a:p>
          <a:p>
            <a:pPr>
              <a:lnSpc>
                <a:spcPct val="150000"/>
              </a:lnSpc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4800" b="0" dirty="0">
                <a:solidFill>
                  <a:schemeClr val="bg1"/>
                </a:solidFill>
                <a:latin typeface="KVWZWT+Rubik-Regular"/>
              </a:rPr>
              <a:t>•	Questions?</a:t>
            </a:r>
          </a:p>
          <a:p>
            <a:pPr>
              <a:lnSpc>
                <a:spcPct val="150000"/>
              </a:lnSpc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4800" b="0" dirty="0">
              <a:solidFill>
                <a:schemeClr val="bg1"/>
              </a:solidFill>
              <a:latin typeface="KVWZWT+Rubik-Regular"/>
            </a:endParaRPr>
          </a:p>
        </p:txBody>
      </p:sp>
      <p:sp>
        <p:nvSpPr>
          <p:cNvPr id="162" name="About Carers Trust"/>
          <p:cNvSpPr txBox="1">
            <a:spLocks noGrp="1"/>
          </p:cNvSpPr>
          <p:nvPr>
            <p:ph type="title"/>
          </p:nvPr>
        </p:nvSpPr>
        <p:spPr>
          <a:xfrm>
            <a:off x="1058211" y="1626450"/>
            <a:ext cx="11784526" cy="2052415"/>
          </a:xfrm>
          <a:prstGeom prst="rect">
            <a:avLst/>
          </a:prstGeom>
        </p:spPr>
        <p:txBody>
          <a:bodyPr>
            <a:normAutofit/>
          </a:bodyPr>
          <a:lstStyle>
            <a:lvl1pPr defTabSz="2150614">
              <a:defRPr sz="7469" spc="-175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lang="en-GB" sz="8000" b="1" dirty="0">
                <a:solidFill>
                  <a:schemeClr val="bg1"/>
                </a:solidFill>
                <a:latin typeface="RBRLZY+Rubik-Bold"/>
              </a:rPr>
              <a:t>CARERS RIGHTS </a:t>
            </a:r>
            <a:r>
              <a:rPr lang="en-GB" sz="8000" b="1" dirty="0">
                <a:solidFill>
                  <a:srgbClr val="122E4D"/>
                </a:solidFill>
                <a:latin typeface="RBRLZY+Rubik-Bold"/>
              </a:rPr>
              <a:t>AT WORK</a:t>
            </a:r>
            <a:endParaRPr lang="en-GB" b="1" dirty="0">
              <a:solidFill>
                <a:srgbClr val="122E4D"/>
              </a:solidFill>
              <a:latin typeface="KVWZWT+Rubik-Regular"/>
            </a:endParaRPr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CF3546BA-B43B-405D-8C3E-05C5D7B2BC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1901" y="11326784"/>
            <a:ext cx="2823654" cy="185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74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A1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FB21742-32BA-A3DC-72E4-C483AB60F2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516"/>
          <a:stretch/>
        </p:blipFill>
        <p:spPr>
          <a:xfrm>
            <a:off x="14983691" y="-62272"/>
            <a:ext cx="9400310" cy="13778272"/>
          </a:xfrm>
          <a:prstGeom prst="rect">
            <a:avLst/>
          </a:prstGeom>
        </p:spPr>
      </p:pic>
      <p:sp>
        <p:nvSpPr>
          <p:cNvPr id="160" name="Carers Trust Heart of England’s aim is to support carers and those they care for by providing quality, individually-tailored care support services that improve the lives of carers, the people they care for and their families."/>
          <p:cNvSpPr txBox="1">
            <a:spLocks noGrp="1"/>
          </p:cNvSpPr>
          <p:nvPr>
            <p:ph type="body" sz="half" idx="1"/>
          </p:nvPr>
        </p:nvSpPr>
        <p:spPr>
          <a:xfrm>
            <a:off x="1203686" y="3787603"/>
            <a:ext cx="12782480" cy="9393382"/>
          </a:xfrm>
          <a:prstGeom prst="rect">
            <a:avLst/>
          </a:prstGeom>
        </p:spPr>
        <p:txBody>
          <a:bodyPr lIns="50800" tIns="50800" rIns="50800" bIns="50800" numCol="1" spcCol="38100">
            <a:normAutofit/>
          </a:bodyPr>
          <a:lstStyle/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4800" b="0" dirty="0">
                <a:solidFill>
                  <a:schemeClr val="bg1"/>
                </a:solidFill>
              </a:rPr>
              <a:t>The Equality Act 2010 gives carers protection against discrimination by reason of their association with someone who is protected by the law because of their age or disability</a:t>
            </a: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4800" b="0" dirty="0">
              <a:solidFill>
                <a:schemeClr val="bg1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4800" b="0" dirty="0">
                <a:solidFill>
                  <a:schemeClr val="bg1"/>
                </a:solidFill>
              </a:rPr>
              <a:t>E.g. not offering them a job, promotion or training opportunity; harassment/bullying; social/professional exclusion.</a:t>
            </a:r>
          </a:p>
        </p:txBody>
      </p:sp>
      <p:sp>
        <p:nvSpPr>
          <p:cNvPr id="162" name="About Carers Trust"/>
          <p:cNvSpPr txBox="1">
            <a:spLocks noGrp="1"/>
          </p:cNvSpPr>
          <p:nvPr>
            <p:ph type="title"/>
          </p:nvPr>
        </p:nvSpPr>
        <p:spPr>
          <a:xfrm>
            <a:off x="693324" y="1649952"/>
            <a:ext cx="14596294" cy="1435104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2150614">
              <a:defRPr sz="7469" spc="-175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lang="en-GB" sz="8000" b="1" dirty="0">
                <a:solidFill>
                  <a:schemeClr val="bg1"/>
                </a:solidFill>
                <a:latin typeface="RBRLZY+Rubik-Bold"/>
              </a:rPr>
              <a:t>PROTECTION </a:t>
            </a:r>
            <a:r>
              <a:rPr lang="en-GB" sz="8000" b="1" dirty="0">
                <a:solidFill>
                  <a:srgbClr val="122E4D"/>
                </a:solidFill>
                <a:latin typeface="RBRLZY+Rubik-Bold"/>
              </a:rPr>
              <a:t>FROM DISCRIMINATION</a:t>
            </a:r>
            <a:endParaRPr lang="en-GB" b="1" dirty="0">
              <a:solidFill>
                <a:srgbClr val="122E4D"/>
              </a:solidFill>
              <a:latin typeface="KVWZWT+Rubik-Regular"/>
            </a:endParaRPr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CF3546BA-B43B-405D-8C3E-05C5D7B2BC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1901" y="11326784"/>
            <a:ext cx="2823654" cy="185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62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A1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C3F9B0-8CD7-E817-DC41-45CFB649AA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93656" y="-1"/>
            <a:ext cx="8690344" cy="13977175"/>
          </a:xfrm>
          <a:prstGeom prst="rect">
            <a:avLst/>
          </a:prstGeom>
        </p:spPr>
      </p:pic>
      <p:sp>
        <p:nvSpPr>
          <p:cNvPr id="160" name="Carers Trust Heart of England’s aim is to support carers and those they care for by providing quality, individually-tailored care support services that improve the lives of carers, the people they care for and their families."/>
          <p:cNvSpPr txBox="1">
            <a:spLocks noGrp="1"/>
          </p:cNvSpPr>
          <p:nvPr>
            <p:ph type="body" sz="half" idx="1"/>
          </p:nvPr>
        </p:nvSpPr>
        <p:spPr>
          <a:xfrm>
            <a:off x="1440987" y="4021519"/>
            <a:ext cx="12782480" cy="9393382"/>
          </a:xfrm>
          <a:prstGeom prst="rect">
            <a:avLst/>
          </a:prstGeom>
        </p:spPr>
        <p:txBody>
          <a:bodyPr lIns="50800" tIns="50800" rIns="50800" bIns="50800" numCol="1" spcCol="38100">
            <a:normAutofit/>
          </a:bodyPr>
          <a:lstStyle/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b="0" dirty="0">
                <a:solidFill>
                  <a:schemeClr val="bg1"/>
                </a:solidFill>
              </a:rPr>
              <a:t>If you have worked for the same employer for 12 months and you are responsible for a child aged under 18, you are entitled to 18 weeks’ leave per child</a:t>
            </a:r>
          </a:p>
          <a:p>
            <a:pPr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5400" b="0" dirty="0">
              <a:solidFill>
                <a:schemeClr val="bg1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b="0" dirty="0">
                <a:solidFill>
                  <a:schemeClr val="bg1"/>
                </a:solidFill>
              </a:rPr>
              <a:t>This time off is unpaid unless your employer is willing to give paid time off as a contractual right.</a:t>
            </a:r>
          </a:p>
        </p:txBody>
      </p:sp>
      <p:sp>
        <p:nvSpPr>
          <p:cNvPr id="162" name="About Carers Trust"/>
          <p:cNvSpPr txBox="1">
            <a:spLocks noGrp="1"/>
          </p:cNvSpPr>
          <p:nvPr>
            <p:ph type="title"/>
          </p:nvPr>
        </p:nvSpPr>
        <p:spPr>
          <a:xfrm>
            <a:off x="693324" y="1649952"/>
            <a:ext cx="14596294" cy="1435104"/>
          </a:xfrm>
          <a:prstGeom prst="rect">
            <a:avLst/>
          </a:prstGeom>
        </p:spPr>
        <p:txBody>
          <a:bodyPr>
            <a:normAutofit/>
          </a:bodyPr>
          <a:lstStyle>
            <a:lvl1pPr defTabSz="2150614">
              <a:defRPr sz="7469" spc="-175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lang="en-GB" sz="8000" b="1" dirty="0">
                <a:solidFill>
                  <a:schemeClr val="bg1"/>
                </a:solidFill>
                <a:latin typeface="RBRLZY+Rubik-Bold"/>
              </a:rPr>
              <a:t>RIGHT TO </a:t>
            </a:r>
            <a:r>
              <a:rPr lang="en-GB" sz="8000" b="1" dirty="0">
                <a:solidFill>
                  <a:srgbClr val="122E4D"/>
                </a:solidFill>
                <a:latin typeface="RBRLZY+Rubik-Bold"/>
              </a:rPr>
              <a:t>PARENTAL LEAVE</a:t>
            </a:r>
            <a:endParaRPr lang="en-GB" b="1" dirty="0">
              <a:solidFill>
                <a:srgbClr val="122E4D"/>
              </a:solidFill>
              <a:latin typeface="KVWZWT+Rubik-Regular"/>
            </a:endParaRPr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CF3546BA-B43B-405D-8C3E-05C5D7B2BC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1901" y="11326784"/>
            <a:ext cx="2823654" cy="185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893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A1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FB21742-32BA-A3DC-72E4-C483AB60F2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516"/>
          <a:stretch/>
        </p:blipFill>
        <p:spPr>
          <a:xfrm>
            <a:off x="14983691" y="-62272"/>
            <a:ext cx="9400310" cy="13778272"/>
          </a:xfrm>
          <a:prstGeom prst="rect">
            <a:avLst/>
          </a:prstGeom>
        </p:spPr>
      </p:pic>
      <p:sp>
        <p:nvSpPr>
          <p:cNvPr id="160" name="Carers Trust Heart of England’s aim is to support carers and those they care for by providing quality, individually-tailored care support services that improve the lives of carers, the people they care for and their families."/>
          <p:cNvSpPr txBox="1">
            <a:spLocks noGrp="1"/>
          </p:cNvSpPr>
          <p:nvPr>
            <p:ph type="body" sz="half" idx="1"/>
          </p:nvPr>
        </p:nvSpPr>
        <p:spPr>
          <a:xfrm>
            <a:off x="1203686" y="3787603"/>
            <a:ext cx="12782480" cy="9393382"/>
          </a:xfrm>
          <a:prstGeom prst="rect">
            <a:avLst/>
          </a:prstGeom>
        </p:spPr>
        <p:txBody>
          <a:bodyPr lIns="50800" tIns="50800" rIns="50800" bIns="50800" numCol="1" spcCol="38100">
            <a:normAutofit/>
          </a:bodyPr>
          <a:lstStyle/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4800" b="0" dirty="0">
                <a:solidFill>
                  <a:schemeClr val="bg1"/>
                </a:solidFill>
              </a:rPr>
              <a:t>Leave can be taken in blocks of a week, or a day if the leave is to care for a disabled child</a:t>
            </a: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4800" b="0" dirty="0">
              <a:solidFill>
                <a:schemeClr val="bg1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4800" b="0" dirty="0">
                <a:solidFill>
                  <a:schemeClr val="bg1"/>
                </a:solidFill>
              </a:rPr>
              <a:t>Usually up to a maximum of four weeks a year</a:t>
            </a: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4800" b="0" dirty="0">
              <a:solidFill>
                <a:schemeClr val="bg1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4800" b="0" dirty="0">
                <a:solidFill>
                  <a:schemeClr val="bg1"/>
                </a:solidFill>
              </a:rPr>
              <a:t>You must give at least 21 days' notice to your employer to take parental leave and the leave must be taken by your child's 18th birthday.  </a:t>
            </a:r>
          </a:p>
        </p:txBody>
      </p:sp>
      <p:sp>
        <p:nvSpPr>
          <p:cNvPr id="162" name="About Carers Trust"/>
          <p:cNvSpPr txBox="1">
            <a:spLocks noGrp="1"/>
          </p:cNvSpPr>
          <p:nvPr>
            <p:ph type="title"/>
          </p:nvPr>
        </p:nvSpPr>
        <p:spPr>
          <a:xfrm>
            <a:off x="693324" y="1649952"/>
            <a:ext cx="14596294" cy="1435104"/>
          </a:xfrm>
          <a:prstGeom prst="rect">
            <a:avLst/>
          </a:prstGeom>
        </p:spPr>
        <p:txBody>
          <a:bodyPr>
            <a:normAutofit/>
          </a:bodyPr>
          <a:lstStyle>
            <a:lvl1pPr defTabSz="2150614">
              <a:defRPr sz="7469" spc="-175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lang="en-GB" sz="8000" b="1" dirty="0">
                <a:solidFill>
                  <a:schemeClr val="bg1"/>
                </a:solidFill>
                <a:latin typeface="RBRLZY+Rubik-Bold"/>
              </a:rPr>
              <a:t>RIGHT TO </a:t>
            </a:r>
            <a:r>
              <a:rPr lang="en-GB" sz="8000" b="1" dirty="0">
                <a:solidFill>
                  <a:srgbClr val="122E4D"/>
                </a:solidFill>
                <a:latin typeface="RBRLZY+Rubik-Bold"/>
              </a:rPr>
              <a:t>PARENTAL LEAVE</a:t>
            </a:r>
            <a:endParaRPr lang="en-GB" b="1" dirty="0">
              <a:solidFill>
                <a:srgbClr val="122E4D"/>
              </a:solidFill>
              <a:latin typeface="KVWZWT+Rubik-Regular"/>
            </a:endParaRPr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CF3546BA-B43B-405D-8C3E-05C5D7B2BC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1901" y="11326784"/>
            <a:ext cx="2823654" cy="185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566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A1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4796B77-90B9-FC41-999E-9A717F79AA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13152" y="0"/>
            <a:ext cx="9070848" cy="13716000"/>
          </a:xfrm>
          <a:prstGeom prst="rect">
            <a:avLst/>
          </a:prstGeom>
        </p:spPr>
      </p:pic>
      <p:sp>
        <p:nvSpPr>
          <p:cNvPr id="160" name="Carers Trust Heart of England’s aim is to support carers and those they care for by providing quality, individually-tailored care support services that improve the lives of carers, the people they care for and their families."/>
          <p:cNvSpPr txBox="1">
            <a:spLocks noGrp="1"/>
          </p:cNvSpPr>
          <p:nvPr>
            <p:ph type="body" sz="half" idx="1"/>
          </p:nvPr>
        </p:nvSpPr>
        <p:spPr>
          <a:xfrm>
            <a:off x="1203685" y="4354724"/>
            <a:ext cx="12782479" cy="7899158"/>
          </a:xfrm>
          <a:prstGeom prst="rect">
            <a:avLst/>
          </a:prstGeom>
        </p:spPr>
        <p:txBody>
          <a:bodyPr lIns="50800" tIns="50800" rIns="50800" bIns="50800">
            <a:normAutofit/>
          </a:bodyPr>
          <a:lstStyle/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b="0" dirty="0">
                <a:solidFill>
                  <a:schemeClr val="bg1"/>
                </a:solidFill>
              </a:rPr>
              <a:t>HR/personnel department</a:t>
            </a: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b="0" dirty="0">
              <a:solidFill>
                <a:schemeClr val="bg1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b="0" dirty="0">
                <a:solidFill>
                  <a:schemeClr val="bg1"/>
                </a:solidFill>
              </a:rPr>
              <a:t>Union or staff representative</a:t>
            </a: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b="0" dirty="0">
              <a:solidFill>
                <a:schemeClr val="bg1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b="0" dirty="0">
                <a:solidFill>
                  <a:schemeClr val="bg1"/>
                </a:solidFill>
              </a:rPr>
              <a:t>Central England Law Centre</a:t>
            </a: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b="0" dirty="0">
                <a:solidFill>
                  <a:schemeClr val="bg1"/>
                </a:solidFill>
                <a:hlinkClick r:id="rId4"/>
              </a:rPr>
              <a:t>https://www.centralenglandlc.org.uk/</a:t>
            </a:r>
            <a:endParaRPr lang="en-US" b="0" dirty="0">
              <a:solidFill>
                <a:schemeClr val="bg1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b="0" dirty="0">
              <a:solidFill>
                <a:schemeClr val="bg1"/>
              </a:solidFill>
            </a:endParaRPr>
          </a:p>
        </p:txBody>
      </p:sp>
      <p:sp>
        <p:nvSpPr>
          <p:cNvPr id="162" name="About Carers Trust"/>
          <p:cNvSpPr txBox="1">
            <a:spLocks noGrp="1"/>
          </p:cNvSpPr>
          <p:nvPr>
            <p:ph type="title"/>
          </p:nvPr>
        </p:nvSpPr>
        <p:spPr>
          <a:xfrm>
            <a:off x="1203684" y="1649951"/>
            <a:ext cx="12491533" cy="1435103"/>
          </a:xfrm>
          <a:prstGeom prst="rect">
            <a:avLst/>
          </a:prstGeom>
        </p:spPr>
        <p:txBody>
          <a:bodyPr>
            <a:normAutofit/>
          </a:bodyPr>
          <a:lstStyle>
            <a:lvl1pPr defTabSz="2150614">
              <a:defRPr sz="7469" spc="-175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lang="en-GB" sz="8000" b="1" i="0" u="none" strike="noStrike" baseline="0" dirty="0">
                <a:solidFill>
                  <a:schemeClr val="bg1"/>
                </a:solidFill>
                <a:latin typeface="RBRLZY+Rubik-Bold"/>
              </a:rPr>
              <a:t>EMPLOYMENT LAW </a:t>
            </a:r>
            <a:r>
              <a:rPr lang="en-GB" sz="8000" b="1" dirty="0">
                <a:solidFill>
                  <a:srgbClr val="122E4D"/>
                </a:solidFill>
                <a:latin typeface="RBRLZY+Rubik-Bold"/>
              </a:rPr>
              <a:t>SUPPORT</a:t>
            </a:r>
            <a:endParaRPr lang="en-GB" b="1" dirty="0">
              <a:solidFill>
                <a:srgbClr val="122E4D"/>
              </a:solidFill>
              <a:latin typeface="KVWZWT+Rubik-Regular"/>
            </a:endParaRPr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CF3546BA-B43B-405D-8C3E-05C5D7B2BC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1900" y="11326783"/>
            <a:ext cx="2823653" cy="185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137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2E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673BE7B3-F6A5-4A47-894F-3706BC2B2C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939" y="10341686"/>
            <a:ext cx="3376269" cy="2217083"/>
          </a:xfrm>
          <a:prstGeom prst="rect">
            <a:avLst/>
          </a:prstGeom>
        </p:spPr>
      </p:pic>
      <p:sp>
        <p:nvSpPr>
          <p:cNvPr id="10" name="About Carers Trust">
            <a:extLst>
              <a:ext uri="{FF2B5EF4-FFF2-40B4-BE49-F238E27FC236}">
                <a16:creationId xmlns:a16="http://schemas.microsoft.com/office/drawing/2014/main" id="{419CCAC8-CC30-4352-B023-5691BB4F39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69939" y="1531089"/>
            <a:ext cx="9291616" cy="4854756"/>
          </a:xfrm>
          <a:prstGeom prst="rect">
            <a:avLst/>
          </a:prstGeom>
        </p:spPr>
        <p:txBody>
          <a:bodyPr>
            <a:normAutofit/>
          </a:bodyPr>
          <a:lstStyle>
            <a:lvl1pPr defTabSz="2150614">
              <a:defRPr sz="7469" spc="-175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algn="l"/>
            <a:r>
              <a:rPr lang="en-US" sz="8000" b="1" i="0" u="none" strike="noStrike" baseline="0" dirty="0">
                <a:solidFill>
                  <a:srgbClr val="18A1C6"/>
                </a:solidFill>
                <a:latin typeface="KVWZWT+Rubik-Regular"/>
              </a:rPr>
              <a:t>SPEAKING TO</a:t>
            </a:r>
            <a:br>
              <a:rPr lang="en-US" sz="8000" b="1" i="0" u="none" strike="noStrike" baseline="0" dirty="0">
                <a:solidFill>
                  <a:srgbClr val="18A1C6"/>
                </a:solidFill>
                <a:latin typeface="KVWZWT+Rubik-Regular"/>
              </a:rPr>
            </a:br>
            <a:r>
              <a:rPr lang="en-US" sz="8000" b="1" dirty="0">
                <a:solidFill>
                  <a:schemeClr val="bg1"/>
                </a:solidFill>
                <a:latin typeface="KVWZWT+Rubik-Regular"/>
              </a:rPr>
              <a:t>YOUR EMPLOYER</a:t>
            </a:r>
            <a:endParaRPr lang="en-GB" sz="8000" b="1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3D6F67-AB67-4E3C-ADD1-DBD12CAF2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188" y="1802087"/>
            <a:ext cx="13759873" cy="9167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786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A1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72B7729-2834-4DC5-B413-AC133CE95C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863" r="10246"/>
          <a:stretch/>
        </p:blipFill>
        <p:spPr>
          <a:xfrm>
            <a:off x="14919685" y="0"/>
            <a:ext cx="9464315" cy="13716000"/>
          </a:xfrm>
          <a:prstGeom prst="rect">
            <a:avLst/>
          </a:prstGeom>
        </p:spPr>
      </p:pic>
      <p:sp>
        <p:nvSpPr>
          <p:cNvPr id="160" name="Carers Trust Heart of England’s aim is to support carers and those they care for by providing quality, individually-tailored care support services that improve the lives of carers, the people they care for and their families."/>
          <p:cNvSpPr txBox="1">
            <a:spLocks noGrp="1"/>
          </p:cNvSpPr>
          <p:nvPr>
            <p:ph type="body" sz="half" idx="1"/>
          </p:nvPr>
        </p:nvSpPr>
        <p:spPr>
          <a:xfrm>
            <a:off x="1203685" y="4354724"/>
            <a:ext cx="12782479" cy="7899158"/>
          </a:xfrm>
          <a:prstGeom prst="rect">
            <a:avLst/>
          </a:prstGeom>
        </p:spPr>
        <p:txBody>
          <a:bodyPr lIns="50800" tIns="50800" rIns="50800" bIns="50800">
            <a:normAutofit/>
          </a:bodyPr>
          <a:lstStyle/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b="0" dirty="0">
                <a:solidFill>
                  <a:schemeClr val="bg1"/>
                </a:solidFill>
                <a:latin typeface="KVWZWT+Rubik-Regular"/>
              </a:rPr>
              <a:t>There may be existing support that you are not aware of</a:t>
            </a: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5400" b="0" dirty="0">
              <a:solidFill>
                <a:schemeClr val="bg1"/>
              </a:solidFill>
              <a:latin typeface="KVWZWT+Rubik-Regular"/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b="0" dirty="0">
                <a:solidFill>
                  <a:schemeClr val="bg1"/>
                </a:solidFill>
                <a:latin typeface="KVWZWT+Rubik-Regular"/>
              </a:rPr>
              <a:t>Try to have the conversation early on</a:t>
            </a: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5400" b="0" dirty="0">
              <a:solidFill>
                <a:schemeClr val="bg1"/>
              </a:solidFill>
              <a:latin typeface="KVWZWT+Rubik-Regular"/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b="0" i="0" u="none" strike="noStrike" baseline="0" dirty="0">
                <a:solidFill>
                  <a:schemeClr val="bg1"/>
                </a:solidFill>
                <a:latin typeface="KVWZWT+Rubik-Regular"/>
              </a:rPr>
              <a:t>You could also talk to your colleagues, HR or union representative</a:t>
            </a:r>
          </a:p>
          <a:p>
            <a:pPr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2" name="About Carers Trust"/>
          <p:cNvSpPr txBox="1">
            <a:spLocks noGrp="1"/>
          </p:cNvSpPr>
          <p:nvPr>
            <p:ph type="title"/>
          </p:nvPr>
        </p:nvSpPr>
        <p:spPr>
          <a:xfrm>
            <a:off x="1203685" y="1101437"/>
            <a:ext cx="14278770" cy="2971800"/>
          </a:xfrm>
          <a:prstGeom prst="rect">
            <a:avLst/>
          </a:prstGeom>
        </p:spPr>
        <p:txBody>
          <a:bodyPr>
            <a:normAutofit/>
          </a:bodyPr>
          <a:lstStyle>
            <a:lvl1pPr defTabSz="2150614">
              <a:defRPr sz="7469" spc="-175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lang="en-GB" sz="8000" b="1" i="0" u="none" strike="noStrike" baseline="0" dirty="0">
                <a:solidFill>
                  <a:schemeClr val="bg1"/>
                </a:solidFill>
                <a:latin typeface="RBRLZY+Rubik-Bold"/>
              </a:rPr>
              <a:t>TALKING ABOUT </a:t>
            </a:r>
            <a:r>
              <a:rPr lang="en-GB" sz="8000" b="1" dirty="0">
                <a:solidFill>
                  <a:schemeClr val="bg1"/>
                </a:solidFill>
                <a:latin typeface="RBRLZY+Rubik-Bold"/>
              </a:rPr>
              <a:t>YOUR </a:t>
            </a:r>
            <a:br>
              <a:rPr lang="en-GB" sz="8000" b="1" dirty="0">
                <a:solidFill>
                  <a:schemeClr val="bg1"/>
                </a:solidFill>
                <a:latin typeface="RBRLZY+Rubik-Bold"/>
              </a:rPr>
            </a:br>
            <a:r>
              <a:rPr lang="en-GB" sz="8000" b="1" dirty="0">
                <a:solidFill>
                  <a:srgbClr val="122E4D"/>
                </a:solidFill>
                <a:latin typeface="RBRLZY+Rubik-Bold"/>
              </a:rPr>
              <a:t>CARING ROLE AT WORK</a:t>
            </a:r>
            <a:endParaRPr lang="en-GB" b="1" dirty="0">
              <a:solidFill>
                <a:srgbClr val="122E4D"/>
              </a:solidFill>
              <a:latin typeface="KVWZWT+Rubik-Regular"/>
            </a:endParaRPr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CF3546BA-B43B-405D-8C3E-05C5D7B2BC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1900" y="11326783"/>
            <a:ext cx="2823653" cy="185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55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A1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D6CF38-1DF8-E5A8-59C6-5B6E9D9931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52192" y="0"/>
            <a:ext cx="9131808" cy="13716000"/>
          </a:xfrm>
          <a:prstGeom prst="rect">
            <a:avLst/>
          </a:prstGeom>
        </p:spPr>
      </p:pic>
      <p:sp>
        <p:nvSpPr>
          <p:cNvPr id="160" name="Carers Trust Heart of England’s aim is to support carers and those they care for by providing quality, individually-tailored care support services that improve the lives of carers, the people they care for and their families."/>
          <p:cNvSpPr txBox="1">
            <a:spLocks noGrp="1"/>
          </p:cNvSpPr>
          <p:nvPr>
            <p:ph type="body" sz="half" idx="1"/>
          </p:nvPr>
        </p:nvSpPr>
        <p:spPr>
          <a:xfrm>
            <a:off x="1203685" y="3719945"/>
            <a:ext cx="13551406" cy="9060873"/>
          </a:xfrm>
          <a:prstGeom prst="rect">
            <a:avLst/>
          </a:prstGeom>
        </p:spPr>
        <p:txBody>
          <a:bodyPr lIns="50800" tIns="50800" rIns="50800" bIns="50800">
            <a:normAutofit/>
          </a:bodyPr>
          <a:lstStyle/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b="0" i="0" u="none" strike="noStrike" baseline="0" dirty="0">
                <a:solidFill>
                  <a:schemeClr val="bg1"/>
                </a:solidFill>
                <a:latin typeface="KVWZWT+Rubik-Regular"/>
              </a:rPr>
              <a:t>Think about what you are willing to share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b="0" dirty="0">
                <a:solidFill>
                  <a:schemeClr val="bg1"/>
                </a:solidFill>
                <a:latin typeface="KVWZWT+Rubik-Regular"/>
              </a:rPr>
              <a:t>Think through the options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b="0" dirty="0">
                <a:solidFill>
                  <a:schemeClr val="bg1"/>
                </a:solidFill>
                <a:latin typeface="KVWZWT+Rubik-Regular"/>
              </a:rPr>
              <a:t>Write down what you want to talk about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b="0" dirty="0">
                <a:solidFill>
                  <a:schemeClr val="bg1"/>
                </a:solidFill>
                <a:latin typeface="KVWZWT+Rubik-Regular"/>
              </a:rPr>
              <a:t>Try to b</a:t>
            </a:r>
            <a:r>
              <a:rPr lang="en-US" sz="5400" b="0" i="0" u="none" strike="noStrike" baseline="0" dirty="0">
                <a:solidFill>
                  <a:schemeClr val="bg1"/>
                </a:solidFill>
                <a:latin typeface="KVWZWT+Rubik-Regular"/>
              </a:rPr>
              <a:t>e flexible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b="0" dirty="0">
                <a:solidFill>
                  <a:schemeClr val="bg1"/>
                </a:solidFill>
                <a:latin typeface="KVWZWT+Rubik-Regular"/>
              </a:rPr>
              <a:t>Be open to trying things on a temporary basis</a:t>
            </a:r>
            <a:endParaRPr lang="en-US" sz="5400" b="0" i="0" u="none" strike="noStrike" baseline="0" dirty="0">
              <a:solidFill>
                <a:schemeClr val="bg1"/>
              </a:solidFill>
              <a:latin typeface="KVWZWT+Rubik-Regular"/>
            </a:endParaRP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b="0" i="0" u="none" strike="noStrike" baseline="0" dirty="0">
                <a:solidFill>
                  <a:schemeClr val="bg1"/>
                </a:solidFill>
                <a:latin typeface="KVWZWT+Rubik-Regular"/>
              </a:rPr>
              <a:t>Write </a:t>
            </a:r>
            <a:r>
              <a:rPr lang="en-US" sz="5400" b="0" dirty="0">
                <a:solidFill>
                  <a:schemeClr val="bg1"/>
                </a:solidFill>
                <a:latin typeface="KVWZWT+Rubik-Regular"/>
              </a:rPr>
              <a:t>down what you agree to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2" name="About Carers Trust"/>
          <p:cNvSpPr txBox="1">
            <a:spLocks noGrp="1"/>
          </p:cNvSpPr>
          <p:nvPr>
            <p:ph type="title"/>
          </p:nvPr>
        </p:nvSpPr>
        <p:spPr>
          <a:xfrm>
            <a:off x="1203685" y="1649951"/>
            <a:ext cx="13551406" cy="1435103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2150614">
              <a:defRPr sz="7469" spc="-175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lang="en-GB" sz="8000" b="1" i="0" u="none" strike="noStrike" baseline="0" dirty="0">
                <a:solidFill>
                  <a:schemeClr val="bg1"/>
                </a:solidFill>
                <a:latin typeface="RBRLZY+Rubik-Bold"/>
              </a:rPr>
              <a:t>PREPARE FOR </a:t>
            </a:r>
            <a:r>
              <a:rPr lang="en-GB" sz="8000" b="1" i="0" u="none" strike="noStrike" baseline="0" dirty="0">
                <a:solidFill>
                  <a:srgbClr val="122E4D"/>
                </a:solidFill>
                <a:latin typeface="RBRLZY+Rubik-Bold"/>
              </a:rPr>
              <a:t>THE CONVERSATION</a:t>
            </a:r>
            <a:endParaRPr lang="en-GB" b="1" dirty="0">
              <a:solidFill>
                <a:srgbClr val="122E4D"/>
              </a:solidFill>
              <a:latin typeface="KVWZWT+Rubik-Regular"/>
            </a:endParaRPr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CF3546BA-B43B-405D-8C3E-05C5D7B2BC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1900" y="11326783"/>
            <a:ext cx="2823653" cy="185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685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A1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039ABB1-EF90-4236-851E-FA80A419A6E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012" r="38880"/>
          <a:stretch/>
        </p:blipFill>
        <p:spPr>
          <a:xfrm>
            <a:off x="14859000" y="0"/>
            <a:ext cx="9525000" cy="13716000"/>
          </a:xfrm>
          <a:prstGeom prst="rect">
            <a:avLst/>
          </a:prstGeom>
        </p:spPr>
      </p:pic>
      <p:sp>
        <p:nvSpPr>
          <p:cNvPr id="160" name="Carers Trust Heart of England’s aim is to support carers and those they care for by providing quality, individually-tailored care support services that improve the lives of carers, the people they care for and their families."/>
          <p:cNvSpPr txBox="1">
            <a:spLocks noGrp="1"/>
          </p:cNvSpPr>
          <p:nvPr>
            <p:ph type="body" sz="half" idx="1"/>
          </p:nvPr>
        </p:nvSpPr>
        <p:spPr>
          <a:xfrm>
            <a:off x="1203685" y="4354724"/>
            <a:ext cx="12782479" cy="7899158"/>
          </a:xfrm>
          <a:prstGeom prst="rect">
            <a:avLst/>
          </a:prstGeom>
        </p:spPr>
        <p:txBody>
          <a:bodyPr lIns="50800" tIns="50800" rIns="50800" bIns="50800">
            <a:normAutofit/>
          </a:bodyPr>
          <a:lstStyle/>
          <a:p>
            <a:pPr marL="457200" marR="0" lvl="0" indent="-457200" algn="just" defTabSz="41275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b="0" i="0" u="none" strike="noStrike" baseline="0" dirty="0">
                <a:solidFill>
                  <a:schemeClr val="bg1"/>
                </a:solidFill>
                <a:latin typeface="KVWZWT+Rubik-Regular"/>
              </a:rPr>
              <a:t>A</a:t>
            </a:r>
            <a:r>
              <a:rPr lang="en-US" sz="5400" b="0" dirty="0">
                <a:solidFill>
                  <a:srgbClr val="FFFFFF"/>
                </a:solidFill>
                <a:latin typeface="KVWZWT+Rubik-Regular"/>
                <a:cs typeface="Arial"/>
                <a:sym typeface="Arial"/>
              </a:rPr>
              <a:t> </a:t>
            </a: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KVWZWT+Rubik-Regular"/>
                <a:cs typeface="Arial"/>
                <a:sym typeface="Arial"/>
              </a:rPr>
              <a:t>Carer Passport is a </a:t>
            </a:r>
            <a:r>
              <a:rPr lang="en-US" sz="5400" b="0" dirty="0">
                <a:solidFill>
                  <a:srgbClr val="FFFFFF"/>
                </a:solidFill>
                <a:latin typeface="KVWZWT+Rubik-Regular"/>
                <a:cs typeface="Arial"/>
                <a:sym typeface="Arial"/>
              </a:rPr>
              <a:t>written </a:t>
            </a: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KVWZWT+Rubik-Regular"/>
                <a:cs typeface="Arial"/>
                <a:sym typeface="Arial"/>
              </a:rPr>
              <a:t>record of your caring role and the support available to you</a:t>
            </a:r>
          </a:p>
          <a:p>
            <a:pPr marL="457200" marR="0" lvl="0" indent="-457200" algn="just" defTabSz="41275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5400" b="0" dirty="0">
              <a:solidFill>
                <a:srgbClr val="FFFFFF"/>
              </a:solidFill>
              <a:latin typeface="KVWZWT+Rubik-Regular"/>
              <a:cs typeface="Arial"/>
              <a:sym typeface="Arial"/>
            </a:endParaRPr>
          </a:p>
          <a:p>
            <a:pPr marL="457200" marR="0" lvl="0" indent="-457200" algn="just" defTabSz="41275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KVWZWT+Rubik-Regular"/>
                <a:cs typeface="Arial"/>
                <a:sym typeface="Arial"/>
              </a:rPr>
              <a:t>All resources are available for free at</a:t>
            </a:r>
          </a:p>
          <a:p>
            <a:pPr marR="0" lvl="0" algn="just" defTabSz="41275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b="0" dirty="0">
                <a:solidFill>
                  <a:srgbClr val="FFFFFF"/>
                </a:solidFill>
                <a:latin typeface="KVWZWT+Rubik-Regular"/>
                <a:cs typeface="Arial"/>
                <a:sym typeface="Arial"/>
                <a:hlinkClick r:id="rId4"/>
              </a:rPr>
              <a:t>www.</a:t>
            </a: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KVWZWT+Rubik-Regular"/>
                <a:cs typeface="Arial"/>
                <a:sym typeface="Arial"/>
                <a:hlinkClick r:id="rId4"/>
              </a:rPr>
              <a:t>carerpassport.uk/employment/</a:t>
            </a:r>
            <a:endParaRPr kumimoji="0" lang="en-US" sz="5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KVWZWT+Rubik-Regular"/>
              <a:cs typeface="Arial"/>
              <a:sym typeface="Arial"/>
            </a:endParaRPr>
          </a:p>
        </p:txBody>
      </p:sp>
      <p:sp>
        <p:nvSpPr>
          <p:cNvPr id="162" name="About Carers Trust"/>
          <p:cNvSpPr txBox="1">
            <a:spLocks noGrp="1"/>
          </p:cNvSpPr>
          <p:nvPr>
            <p:ph type="title"/>
          </p:nvPr>
        </p:nvSpPr>
        <p:spPr>
          <a:xfrm>
            <a:off x="1203685" y="1649951"/>
            <a:ext cx="11628686" cy="1435103"/>
          </a:xfrm>
          <a:prstGeom prst="rect">
            <a:avLst/>
          </a:prstGeom>
        </p:spPr>
        <p:txBody>
          <a:bodyPr>
            <a:normAutofit/>
          </a:bodyPr>
          <a:lstStyle>
            <a:lvl1pPr defTabSz="2150614">
              <a:defRPr sz="7469" spc="-175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lang="en-GB" sz="8000" b="1" dirty="0">
                <a:solidFill>
                  <a:schemeClr val="bg1"/>
                </a:solidFill>
                <a:latin typeface="RBRLZY+Rubik-Bold"/>
              </a:rPr>
              <a:t>CARER</a:t>
            </a:r>
            <a:r>
              <a:rPr lang="en-GB" sz="8000" b="1" i="0" u="none" strike="noStrike" baseline="0" dirty="0">
                <a:solidFill>
                  <a:schemeClr val="bg1"/>
                </a:solidFill>
                <a:latin typeface="RBRLZY+Rubik-Bold"/>
              </a:rPr>
              <a:t> </a:t>
            </a:r>
            <a:r>
              <a:rPr lang="en-GB" sz="8000" b="1" dirty="0">
                <a:solidFill>
                  <a:srgbClr val="122E4D"/>
                </a:solidFill>
                <a:latin typeface="RBRLZY+Rubik-Bold"/>
              </a:rPr>
              <a:t>PASSPORTS</a:t>
            </a:r>
            <a:endParaRPr lang="en-GB" b="1" dirty="0">
              <a:solidFill>
                <a:srgbClr val="122E4D"/>
              </a:solidFill>
              <a:latin typeface="KVWZWT+Rubik-Regular"/>
            </a:endParaRPr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CF3546BA-B43B-405D-8C3E-05C5D7B2BC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1900" y="11326783"/>
            <a:ext cx="2823653" cy="185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34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749B406-06CD-11B1-EEB9-29DDCD0E9E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661" t="11103" r="19183" b="5824"/>
          <a:stretch/>
        </p:blipFill>
        <p:spPr>
          <a:xfrm>
            <a:off x="0" y="0"/>
            <a:ext cx="12373863" cy="13716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7DFB7A1-E16D-2204-4FD0-A95118B7BA2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9721"/>
          <a:stretch/>
        </p:blipFill>
        <p:spPr>
          <a:xfrm>
            <a:off x="12907926" y="1"/>
            <a:ext cx="11476074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422302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82A6E9B7-77E7-68B1-29E6-4FFDC581E2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96" t="9716" r="34302" b="7460"/>
          <a:stretch/>
        </p:blipFill>
        <p:spPr>
          <a:xfrm>
            <a:off x="1679192" y="0"/>
            <a:ext cx="9598408" cy="13716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ACA3825-6853-5221-8AF9-7E15A0E1A0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452" t="10000" r="33929" b="5979"/>
          <a:stretch/>
        </p:blipFill>
        <p:spPr>
          <a:xfrm>
            <a:off x="12192000" y="0"/>
            <a:ext cx="9466459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756294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A1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C80C99A-E025-4607-84B3-9374043440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153" r="22830"/>
          <a:stretch/>
        </p:blipFill>
        <p:spPr>
          <a:xfrm>
            <a:off x="15473754" y="-21813"/>
            <a:ext cx="9441873" cy="13737813"/>
          </a:xfrm>
          <a:prstGeom prst="rect">
            <a:avLst/>
          </a:prstGeom>
        </p:spPr>
      </p:pic>
      <p:sp>
        <p:nvSpPr>
          <p:cNvPr id="160" name="Carers Trust Heart of England’s aim is to support carers and those they care for by providing quality, individually-tailored care support services that improve the lives of carers, the people they care for and their families."/>
          <p:cNvSpPr txBox="1">
            <a:spLocks noGrp="1"/>
          </p:cNvSpPr>
          <p:nvPr>
            <p:ph type="body" sz="half" idx="1"/>
          </p:nvPr>
        </p:nvSpPr>
        <p:spPr>
          <a:xfrm>
            <a:off x="1203686" y="4417069"/>
            <a:ext cx="13259864" cy="7899158"/>
          </a:xfrm>
          <a:prstGeom prst="rect">
            <a:avLst/>
          </a:prstGeom>
        </p:spPr>
        <p:txBody>
          <a:bodyPr lIns="50800" tIns="50800" rIns="50800" bIns="50800">
            <a:normAutofit/>
          </a:bodyPr>
          <a:lstStyle/>
          <a:p>
            <a:pPr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b="0" dirty="0">
                <a:solidFill>
                  <a:schemeClr val="bg1"/>
                </a:solidFill>
              </a:rPr>
              <a:t>“A</a:t>
            </a:r>
            <a:r>
              <a:rPr lang="en-US" sz="5400" dirty="0">
                <a:solidFill>
                  <a:schemeClr val="bg1"/>
                </a:solidFill>
              </a:rPr>
              <a:t> carer </a:t>
            </a:r>
            <a:r>
              <a:rPr lang="en-US" sz="5400" b="0" dirty="0">
                <a:solidFill>
                  <a:schemeClr val="bg1"/>
                </a:solidFill>
              </a:rPr>
              <a:t>is anyone who cares, unpaid, for a friend or family member who due to illness, disability, a mental health problem or an addiction cannot cope without their support.”</a:t>
            </a:r>
          </a:p>
          <a:p>
            <a:pPr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5400" b="0" dirty="0">
              <a:solidFill>
                <a:schemeClr val="bg1"/>
              </a:solidFill>
            </a:endParaRPr>
          </a:p>
          <a:p>
            <a:pPr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6000" b="0" dirty="0">
              <a:solidFill>
                <a:schemeClr val="bg1"/>
              </a:solidFill>
            </a:endParaRPr>
          </a:p>
        </p:txBody>
      </p:sp>
      <p:sp>
        <p:nvSpPr>
          <p:cNvPr id="162" name="About Carers Trust"/>
          <p:cNvSpPr txBox="1">
            <a:spLocks noGrp="1"/>
          </p:cNvSpPr>
          <p:nvPr>
            <p:ph type="title"/>
          </p:nvPr>
        </p:nvSpPr>
        <p:spPr>
          <a:xfrm>
            <a:off x="1203685" y="1649951"/>
            <a:ext cx="11628686" cy="1435103"/>
          </a:xfrm>
          <a:prstGeom prst="rect">
            <a:avLst/>
          </a:prstGeom>
        </p:spPr>
        <p:txBody>
          <a:bodyPr>
            <a:normAutofit/>
          </a:bodyPr>
          <a:lstStyle>
            <a:lvl1pPr defTabSz="2150614">
              <a:defRPr sz="7469" spc="-175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lang="en-GB" sz="8000" b="1" i="0" u="none" strike="noStrike" baseline="0" dirty="0">
                <a:solidFill>
                  <a:schemeClr val="bg1"/>
                </a:solidFill>
                <a:latin typeface="RBRLZY+Rubik-Bold"/>
              </a:rPr>
              <a:t>AM I </a:t>
            </a:r>
            <a:r>
              <a:rPr lang="en-GB" sz="8000" b="1" dirty="0">
                <a:solidFill>
                  <a:srgbClr val="122E4D"/>
                </a:solidFill>
                <a:latin typeface="RBRLZY+Rubik-Bold"/>
              </a:rPr>
              <a:t>A CARER</a:t>
            </a:r>
            <a:r>
              <a:rPr lang="en-GB" sz="8000" b="1" dirty="0">
                <a:solidFill>
                  <a:schemeClr val="bg1"/>
                </a:solidFill>
                <a:latin typeface="RBRLZY+Rubik-Bold"/>
              </a:rPr>
              <a:t>?</a:t>
            </a:r>
            <a:endParaRPr lang="en-GB" b="1" dirty="0">
              <a:solidFill>
                <a:schemeClr val="bg1"/>
              </a:solidFill>
              <a:latin typeface="KVWZWT+Rubik-Regular"/>
            </a:endParaRPr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CF3546BA-B43B-405D-8C3E-05C5D7B2BC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1770" y="11513714"/>
            <a:ext cx="2823653" cy="185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56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08F64B-0311-9331-B900-D070678B5C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214" t="11059" r="33215" b="8942"/>
          <a:stretch/>
        </p:blipFill>
        <p:spPr>
          <a:xfrm>
            <a:off x="1382486" y="239486"/>
            <a:ext cx="10053906" cy="1347651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E48466-ACAB-A576-A5A4-384DC1E4AD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999" t="13598" r="33691" b="6402"/>
          <a:stretch/>
        </p:blipFill>
        <p:spPr>
          <a:xfrm>
            <a:off x="13498286" y="57364"/>
            <a:ext cx="9503228" cy="13658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635631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2E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673BE7B3-F6A5-4A47-894F-3706BC2B2C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939" y="10341686"/>
            <a:ext cx="3376269" cy="2217083"/>
          </a:xfrm>
          <a:prstGeom prst="rect">
            <a:avLst/>
          </a:prstGeom>
        </p:spPr>
      </p:pic>
      <p:sp>
        <p:nvSpPr>
          <p:cNvPr id="10" name="About Carers Trust">
            <a:extLst>
              <a:ext uri="{FF2B5EF4-FFF2-40B4-BE49-F238E27FC236}">
                <a16:creationId xmlns:a16="http://schemas.microsoft.com/office/drawing/2014/main" id="{419CCAC8-CC30-4352-B023-5691BB4F39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69939" y="1531089"/>
            <a:ext cx="9291616" cy="4854756"/>
          </a:xfrm>
          <a:prstGeom prst="rect">
            <a:avLst/>
          </a:prstGeom>
        </p:spPr>
        <p:txBody>
          <a:bodyPr>
            <a:normAutofit/>
          </a:bodyPr>
          <a:lstStyle>
            <a:lvl1pPr defTabSz="2150614">
              <a:defRPr sz="7469" spc="-175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algn="l"/>
            <a:r>
              <a:rPr lang="en-US" sz="8000" b="1" i="0" u="none" strike="noStrike" baseline="0" dirty="0">
                <a:solidFill>
                  <a:srgbClr val="18A1C6"/>
                </a:solidFill>
                <a:latin typeface="KVWZWT+Rubik-Regular"/>
              </a:rPr>
              <a:t>ACCESSING</a:t>
            </a:r>
            <a:br>
              <a:rPr lang="en-US" sz="8000" b="1" i="0" u="none" strike="noStrike" baseline="0" dirty="0">
                <a:solidFill>
                  <a:srgbClr val="18A1C6"/>
                </a:solidFill>
                <a:latin typeface="KVWZWT+Rubik-Regular"/>
              </a:rPr>
            </a:br>
            <a:r>
              <a:rPr lang="en-US" sz="8000" b="1" i="0" u="none" strike="noStrike" baseline="0" dirty="0">
                <a:solidFill>
                  <a:schemeClr val="bg1"/>
                </a:solidFill>
                <a:latin typeface="KVWZWT+Rubik-Regular"/>
              </a:rPr>
              <a:t>SUPPORT</a:t>
            </a:r>
            <a:endParaRPr lang="en-GB" sz="8000" b="1" dirty="0">
              <a:solidFill>
                <a:schemeClr val="bg1"/>
              </a:solidFill>
            </a:endParaRP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240014B3-05DB-4BB1-BD28-3860180A1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9096" y="2688746"/>
            <a:ext cx="12501656" cy="8338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5175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A1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A01BDD4-F07B-43B4-B7CC-DC0FDF518D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059" r="18509"/>
          <a:stretch/>
        </p:blipFill>
        <p:spPr>
          <a:xfrm>
            <a:off x="14193665" y="-26888"/>
            <a:ext cx="10190335" cy="13742888"/>
          </a:xfrm>
          <a:prstGeom prst="rect">
            <a:avLst/>
          </a:prstGeom>
        </p:spPr>
      </p:pic>
      <p:sp>
        <p:nvSpPr>
          <p:cNvPr id="160" name="Carers Trust Heart of England’s aim is to support carers and those they care for by providing quality, individually-tailored care support services that improve the lives of carers, the people they care for and their families."/>
          <p:cNvSpPr txBox="1">
            <a:spLocks noGrp="1"/>
          </p:cNvSpPr>
          <p:nvPr>
            <p:ph type="body" sz="half" idx="1"/>
          </p:nvPr>
        </p:nvSpPr>
        <p:spPr>
          <a:xfrm>
            <a:off x="498447" y="2190308"/>
            <a:ext cx="13937078" cy="10990674"/>
          </a:xfrm>
          <a:prstGeom prst="rect">
            <a:avLst/>
          </a:prstGeom>
        </p:spPr>
        <p:txBody>
          <a:bodyPr lIns="50800" tIns="50800" rIns="50800" bIns="50800">
            <a:normAutofit lnSpcReduction="10000"/>
          </a:bodyPr>
          <a:lstStyle/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b="0" i="0" u="none" strike="noStrike" baseline="0" dirty="0">
                <a:solidFill>
                  <a:schemeClr val="bg1"/>
                </a:solidFill>
                <a:latin typeface="KVWZWT+Rubik-Regular"/>
              </a:rPr>
              <a:t>Carers Assessments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b="0" dirty="0">
                <a:solidFill>
                  <a:schemeClr val="bg1"/>
                </a:solidFill>
                <a:latin typeface="KVWZWT+Rubik-Regular"/>
              </a:rPr>
              <a:t>Carers Response Emergency Service (CRESS)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b="0" dirty="0">
                <a:solidFill>
                  <a:schemeClr val="bg1"/>
                </a:solidFill>
                <a:latin typeface="KVWZWT+Rubik-Regular"/>
              </a:rPr>
              <a:t>Support/social groups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b="0" dirty="0">
                <a:solidFill>
                  <a:schemeClr val="bg1"/>
                </a:solidFill>
                <a:latin typeface="KVWZWT+Rubik-Regular"/>
              </a:rPr>
              <a:t>Wellbeing sessions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b="0" i="0" u="none" strike="noStrike" baseline="0" dirty="0">
                <a:solidFill>
                  <a:schemeClr val="bg1"/>
                </a:solidFill>
                <a:latin typeface="KVWZWT+Rubik-Regular"/>
              </a:rPr>
              <a:t>My Time project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b="0" dirty="0">
                <a:solidFill>
                  <a:schemeClr val="bg1"/>
                </a:solidFill>
                <a:latin typeface="KVWZWT+Rubik-Regular"/>
              </a:rPr>
              <a:t>Counselling 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b="0" i="0" u="none" strike="noStrike" baseline="0" dirty="0">
                <a:solidFill>
                  <a:schemeClr val="bg1"/>
                </a:solidFill>
                <a:latin typeface="KVWZWT+Rubik-Regular"/>
              </a:rPr>
              <a:t>Carer Money Matters Project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b="0" dirty="0">
                <a:solidFill>
                  <a:schemeClr val="bg1"/>
                </a:solidFill>
                <a:latin typeface="KVWZWT+Rubik-Regular"/>
              </a:rPr>
              <a:t>Regulated services (</a:t>
            </a:r>
            <a:r>
              <a:rPr lang="en-US" sz="5400" b="0" dirty="0" err="1">
                <a:solidFill>
                  <a:schemeClr val="bg1"/>
                </a:solidFill>
                <a:latin typeface="KVWZWT+Rubik-Regular"/>
              </a:rPr>
              <a:t>DayBreak</a:t>
            </a:r>
            <a:r>
              <a:rPr lang="en-US" sz="5400" b="0" dirty="0">
                <a:solidFill>
                  <a:schemeClr val="bg1"/>
                </a:solidFill>
                <a:latin typeface="KVWZWT+Rubik-Regular"/>
              </a:rPr>
              <a:t>, home support)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b="0" i="0" u="none" strike="noStrike" baseline="0" dirty="0">
                <a:solidFill>
                  <a:schemeClr val="bg1"/>
                </a:solidFill>
                <a:latin typeface="KVWZWT+Rubik-Regular"/>
              </a:rPr>
              <a:t>Signposting</a:t>
            </a:r>
          </a:p>
          <a:p>
            <a:pPr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2" name="About Carers Trust"/>
          <p:cNvSpPr txBox="1">
            <a:spLocks noGrp="1"/>
          </p:cNvSpPr>
          <p:nvPr>
            <p:ph type="title"/>
          </p:nvPr>
        </p:nvSpPr>
        <p:spPr>
          <a:xfrm>
            <a:off x="905974" y="535019"/>
            <a:ext cx="11628686" cy="1435103"/>
          </a:xfrm>
          <a:prstGeom prst="rect">
            <a:avLst/>
          </a:prstGeom>
        </p:spPr>
        <p:txBody>
          <a:bodyPr>
            <a:normAutofit/>
          </a:bodyPr>
          <a:lstStyle>
            <a:lvl1pPr defTabSz="2150614">
              <a:defRPr sz="7469" spc="-175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lang="en-GB" sz="8000" b="1" i="0" u="none" strike="noStrike" baseline="0" dirty="0">
                <a:solidFill>
                  <a:schemeClr val="bg1"/>
                </a:solidFill>
                <a:latin typeface="RBRLZY+Rubik-Bold"/>
              </a:rPr>
              <a:t>CARERS TRUST </a:t>
            </a:r>
            <a:r>
              <a:rPr lang="en-GB" sz="8000" b="1" i="0" u="none" strike="noStrike" baseline="0" dirty="0">
                <a:solidFill>
                  <a:srgbClr val="122E4D"/>
                </a:solidFill>
                <a:latin typeface="RBRLZY+Rubik-Bold"/>
              </a:rPr>
              <a:t>SERVICES</a:t>
            </a:r>
            <a:endParaRPr lang="en-GB" b="1" dirty="0">
              <a:solidFill>
                <a:srgbClr val="122E4D"/>
              </a:solidFill>
              <a:latin typeface="KVWZWT+Rubik-Regular"/>
            </a:endParaRPr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CF3546BA-B43B-405D-8C3E-05C5D7B2BC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1900" y="11326783"/>
            <a:ext cx="2823653" cy="185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359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A1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arers Trust Heart of England’s aim is to support carers and those they care for by providing quality, individually-tailored care support services that improve the lives of carers, the people they care for and their families."/>
          <p:cNvSpPr txBox="1">
            <a:spLocks noGrp="1"/>
          </p:cNvSpPr>
          <p:nvPr>
            <p:ph type="body" sz="half" idx="1"/>
          </p:nvPr>
        </p:nvSpPr>
        <p:spPr>
          <a:xfrm>
            <a:off x="1203686" y="4354725"/>
            <a:ext cx="12782480" cy="7899158"/>
          </a:xfrm>
          <a:prstGeom prst="rect">
            <a:avLst/>
          </a:prstGeom>
        </p:spPr>
        <p:txBody>
          <a:bodyPr lIns="50800" tIns="50800" rIns="50800" bIns="50800" numCol="1" spcCol="38100">
            <a:normAutofit/>
          </a:bodyPr>
          <a:lstStyle/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b="0" dirty="0">
                <a:solidFill>
                  <a:schemeClr val="bg1"/>
                </a:solidFill>
                <a:latin typeface="KVWZWT+Rubik-Regular"/>
                <a:hlinkClick r:id="rId3"/>
              </a:rPr>
              <a:t>Balancing Work and Care booklet</a:t>
            </a:r>
            <a:endParaRPr lang="en-US" sz="5400" b="0" dirty="0">
              <a:solidFill>
                <a:schemeClr val="bg1"/>
              </a:solidFill>
              <a:latin typeface="KVWZWT+Rubik-Regular"/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2800" b="0" dirty="0">
              <a:solidFill>
                <a:schemeClr val="bg1"/>
              </a:solidFill>
              <a:latin typeface="KVWZWT+Rubik-Regular"/>
            </a:endParaRPr>
          </a:p>
          <a:p>
            <a:pPr marL="685800" marR="0" lvl="0" indent="-685800" algn="l" defTabSz="8255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kumimoji="0" lang="en-US" sz="5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KVWZWT+Rubik-Regular"/>
                <a:cs typeface="Arial"/>
                <a:sym typeface="Arial"/>
                <a:hlinkClick r:id="rId4"/>
              </a:rPr>
              <a:t>Carer aware course</a:t>
            </a:r>
            <a:endParaRPr kumimoji="0" lang="en-US" sz="5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KVWZWT+Rubik-Regular"/>
              <a:cs typeface="Arial"/>
              <a:sym typeface="Arial"/>
            </a:endParaRPr>
          </a:p>
          <a:p>
            <a:pPr marR="0" lvl="0" algn="l" defTabSz="8255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kumimoji="0" lang="en-US" sz="3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KVWZWT+Rubik-Regular"/>
              <a:cs typeface="Arial"/>
              <a:sym typeface="Arial"/>
            </a:endParaRPr>
          </a:p>
          <a:p>
            <a:pPr marL="685800" marR="0" lvl="0" indent="-685800" algn="l" defTabSz="8255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kumimoji="0" lang="en-US" sz="5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KVWZWT+Rubik-Regular"/>
                <a:cs typeface="Arial"/>
                <a:sym typeface="Arial"/>
              </a:rPr>
              <a:t>Coventry City Council’s </a:t>
            </a:r>
            <a:r>
              <a:rPr kumimoji="0" lang="en-US" sz="5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KVWZWT+Rubik-Regular"/>
                <a:cs typeface="Arial"/>
                <a:sym typeface="Arial"/>
                <a:hlinkClick r:id="rId5"/>
              </a:rPr>
              <a:t>Carers e-bulletin</a:t>
            </a:r>
            <a:endParaRPr kumimoji="0" lang="en-US" sz="5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KVWZWT+Rubik-Regular"/>
              <a:cs typeface="Arial"/>
              <a:sym typeface="Arial"/>
            </a:endParaRPr>
          </a:p>
          <a:p>
            <a:pPr marL="685800" marR="0" lvl="0" indent="-685800" algn="l" defTabSz="8255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kumimoji="0" lang="en-US" sz="3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KVWZWT+Rubik-Regular"/>
              <a:cs typeface="Arial"/>
              <a:sym typeface="Arial"/>
            </a:endParaRPr>
          </a:p>
          <a:p>
            <a:pPr marL="685800" marR="0" lvl="0" indent="-685800" algn="l" defTabSz="8255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kumimoji="0" lang="en-US" sz="5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KVWZWT+Rubik-Regular"/>
                <a:cs typeface="Arial"/>
                <a:sym typeface="Arial"/>
              </a:rPr>
              <a:t>All Carers registered with us entitled to a </a:t>
            </a:r>
            <a:r>
              <a:rPr kumimoji="0" lang="en-US" sz="5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KVWZWT+Rubik-Regular"/>
                <a:cs typeface="Arial"/>
                <a:sym typeface="Arial"/>
                <a:hlinkClick r:id="rId6"/>
              </a:rPr>
              <a:t>Go CV+ Card </a:t>
            </a:r>
            <a:endParaRPr kumimoji="0" lang="en-US" sz="5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KVWZWT+Rubik-Regular"/>
              <a:cs typeface="Arial"/>
              <a:sym typeface="Arial"/>
            </a:endParaRPr>
          </a:p>
          <a:p>
            <a:pPr marL="685800" marR="0" lvl="0" indent="-685800" algn="l" defTabSz="8255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kumimoji="0" lang="en-US" sz="5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KVWZWT+Rubik-Regular"/>
              <a:cs typeface="Arial"/>
              <a:sym typeface="Arial"/>
            </a:endParaRPr>
          </a:p>
          <a:p>
            <a:pPr marL="685800" marR="0" lvl="0" indent="-685800" algn="l" defTabSz="8255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kumimoji="0" lang="en-US" sz="5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KVWZWT+Rubik-Regular"/>
                <a:cs typeface="Arial"/>
                <a:sym typeface="Arial"/>
                <a:hlinkClick r:id="rId7"/>
              </a:rPr>
              <a:t>Carers Rights Podcast </a:t>
            </a:r>
            <a:endParaRPr kumimoji="0" lang="en-US" sz="5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KVWZWT+Rubik-Regular"/>
              <a:cs typeface="Arial"/>
              <a:sym typeface="Arial"/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5400" b="0" dirty="0">
              <a:solidFill>
                <a:schemeClr val="bg1"/>
              </a:solidFill>
              <a:latin typeface="KVWZWT+Rubik-Regular"/>
            </a:endParaRPr>
          </a:p>
          <a:p>
            <a:pPr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2" name="About Carers Trust"/>
          <p:cNvSpPr txBox="1">
            <a:spLocks noGrp="1"/>
          </p:cNvSpPr>
          <p:nvPr>
            <p:ph type="title"/>
          </p:nvPr>
        </p:nvSpPr>
        <p:spPr>
          <a:xfrm>
            <a:off x="1203687" y="1649952"/>
            <a:ext cx="11628686" cy="1435104"/>
          </a:xfrm>
          <a:prstGeom prst="rect">
            <a:avLst/>
          </a:prstGeom>
        </p:spPr>
        <p:txBody>
          <a:bodyPr>
            <a:normAutofit/>
          </a:bodyPr>
          <a:lstStyle>
            <a:lvl1pPr defTabSz="2150614">
              <a:defRPr sz="7469" spc="-175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lang="en-GB" sz="8000" b="1" dirty="0">
                <a:solidFill>
                  <a:schemeClr val="bg1"/>
                </a:solidFill>
                <a:latin typeface="RBRLZY+Rubik-Bold"/>
              </a:rPr>
              <a:t>RESOURCES </a:t>
            </a:r>
            <a:r>
              <a:rPr lang="en-GB" sz="8000" b="1" dirty="0">
                <a:solidFill>
                  <a:srgbClr val="122E4D"/>
                </a:solidFill>
                <a:latin typeface="RBRLZY+Rubik-Bold"/>
              </a:rPr>
              <a:t>FOR CARERS</a:t>
            </a:r>
            <a:endParaRPr lang="en-GB" b="1" dirty="0">
              <a:solidFill>
                <a:srgbClr val="122E4D"/>
              </a:solidFill>
              <a:latin typeface="KVWZWT+Rubik-Regular"/>
            </a:endParaRPr>
          </a:p>
        </p:txBody>
      </p:sp>
      <p:pic>
        <p:nvPicPr>
          <p:cNvPr id="3" name="Picture 2" descr="A person and person kissing&#10;&#10;Description automatically generated with low confidence">
            <a:extLst>
              <a:ext uri="{FF2B5EF4-FFF2-40B4-BE49-F238E27FC236}">
                <a16:creationId xmlns:a16="http://schemas.microsoft.com/office/drawing/2014/main" id="{1FF665E8-4D22-4367-B7DB-CD2B205F018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2144" y="0"/>
            <a:ext cx="9701856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17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A1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132244B-4BCF-45F0-B8CC-60D8D8CD6B4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341"/>
          <a:stretch/>
        </p:blipFill>
        <p:spPr>
          <a:xfrm>
            <a:off x="15773401" y="1"/>
            <a:ext cx="8610602" cy="13843506"/>
          </a:xfrm>
          <a:prstGeom prst="rect">
            <a:avLst/>
          </a:prstGeom>
        </p:spPr>
      </p:pic>
      <p:sp>
        <p:nvSpPr>
          <p:cNvPr id="160" name="Carers Trust Heart of England’s aim is to support carers and those they care for by providing quality, individually-tailored care support services that improve the lives of carers, the people they care for and their families."/>
          <p:cNvSpPr txBox="1">
            <a:spLocks noGrp="1"/>
          </p:cNvSpPr>
          <p:nvPr>
            <p:ph type="body" sz="half" idx="1"/>
          </p:nvPr>
        </p:nvSpPr>
        <p:spPr>
          <a:xfrm>
            <a:off x="1203687" y="3719947"/>
            <a:ext cx="13551406" cy="9060874"/>
          </a:xfrm>
          <a:prstGeom prst="rect">
            <a:avLst/>
          </a:prstGeom>
        </p:spPr>
        <p:txBody>
          <a:bodyPr lIns="50800" tIns="50800" rIns="50800" bIns="50800" numCol="1" spcCol="38100">
            <a:normAutofit lnSpcReduction="10000"/>
          </a:bodyPr>
          <a:lstStyle/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b="0" dirty="0">
                <a:solidFill>
                  <a:schemeClr val="bg1"/>
                </a:solidFill>
              </a:rPr>
              <a:t>Coventry and Warwickshire MIND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b="0" dirty="0">
                <a:solidFill>
                  <a:schemeClr val="bg1"/>
                </a:solidFill>
              </a:rPr>
              <a:t>Age UK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b="0" dirty="0">
                <a:solidFill>
                  <a:schemeClr val="bg1"/>
                </a:solidFill>
              </a:rPr>
              <a:t>Adult Social Care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b="0" dirty="0">
                <a:solidFill>
                  <a:schemeClr val="bg1"/>
                </a:solidFill>
              </a:rPr>
              <a:t>Admiral Nurses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b="0" dirty="0">
                <a:solidFill>
                  <a:schemeClr val="bg1"/>
                </a:solidFill>
              </a:rPr>
              <a:t>Coventry Independent Advice Service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b="0" dirty="0">
                <a:solidFill>
                  <a:schemeClr val="bg1"/>
                </a:solidFill>
              </a:rPr>
              <a:t>Dementia Connect/Alzheimer’s Society 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b="0" dirty="0">
                <a:solidFill>
                  <a:schemeClr val="bg1"/>
                </a:solidFill>
              </a:rPr>
              <a:t>Sky Blues in the Community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b="0" dirty="0">
                <a:solidFill>
                  <a:schemeClr val="bg1"/>
                </a:solidFill>
              </a:rPr>
              <a:t>Stroke Association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2" name="About Carers Trust"/>
          <p:cNvSpPr txBox="1">
            <a:spLocks noGrp="1"/>
          </p:cNvSpPr>
          <p:nvPr>
            <p:ph type="title"/>
          </p:nvPr>
        </p:nvSpPr>
        <p:spPr>
          <a:xfrm>
            <a:off x="1203687" y="1649952"/>
            <a:ext cx="13551406" cy="1435104"/>
          </a:xfrm>
          <a:prstGeom prst="rect">
            <a:avLst/>
          </a:prstGeom>
        </p:spPr>
        <p:txBody>
          <a:bodyPr>
            <a:normAutofit/>
          </a:bodyPr>
          <a:lstStyle>
            <a:lvl1pPr defTabSz="2150614">
              <a:defRPr sz="7469" spc="-175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lang="en-GB" sz="8000" b="1" dirty="0">
                <a:solidFill>
                  <a:schemeClr val="bg1"/>
                </a:solidFill>
                <a:latin typeface="RBRLZY+Rubik-Bold"/>
              </a:rPr>
              <a:t>OTHER </a:t>
            </a:r>
            <a:r>
              <a:rPr lang="en-GB" sz="8000" b="1" dirty="0">
                <a:solidFill>
                  <a:srgbClr val="122E4D"/>
                </a:solidFill>
                <a:latin typeface="RBRLZY+Rubik-Bold"/>
              </a:rPr>
              <a:t>ORGANISATIONS</a:t>
            </a:r>
            <a:endParaRPr lang="en-GB" b="1" dirty="0">
              <a:solidFill>
                <a:srgbClr val="122E4D"/>
              </a:solidFill>
              <a:latin typeface="KVWZWT+Rubik-Regular"/>
            </a:endParaRPr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CF3546BA-B43B-405D-8C3E-05C5D7B2BC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1901" y="11326784"/>
            <a:ext cx="2823654" cy="185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635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2E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About Carers Trust"/>
          <p:cNvSpPr txBox="1">
            <a:spLocks noGrp="1"/>
          </p:cNvSpPr>
          <p:nvPr>
            <p:ph type="title"/>
          </p:nvPr>
        </p:nvSpPr>
        <p:spPr>
          <a:xfrm>
            <a:off x="4849906" y="2805545"/>
            <a:ext cx="14684187" cy="5195455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2150614">
              <a:defRPr sz="7469" spc="-175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algn="ctr"/>
            <a:r>
              <a:rPr lang="en-GB" sz="16600" b="1" i="0" u="none" strike="noStrike" baseline="0" dirty="0">
                <a:solidFill>
                  <a:schemeClr val="bg1"/>
                </a:solidFill>
                <a:latin typeface="RBRLZY+Rubik-Bold"/>
              </a:rPr>
              <a:t>Thank you for listening</a:t>
            </a:r>
            <a:br>
              <a:rPr lang="en-GB" sz="16600" b="1" i="0" u="none" strike="noStrike" baseline="0" dirty="0">
                <a:solidFill>
                  <a:srgbClr val="18A1C6"/>
                </a:solidFill>
                <a:latin typeface="RBRLZY+Rubik-Bold"/>
              </a:rPr>
            </a:br>
            <a:r>
              <a:rPr lang="en-GB" sz="16600" b="1" i="0" u="none" strike="noStrike" baseline="0" dirty="0">
                <a:solidFill>
                  <a:srgbClr val="18A1C6"/>
                </a:solidFill>
                <a:latin typeface="RBRLZY+Rubik-Bold"/>
              </a:rPr>
              <a:t>Any Questions?</a:t>
            </a:r>
          </a:p>
        </p:txBody>
      </p: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673BE7B3-F6A5-4A47-894F-3706BC2B2C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5400" y="10850219"/>
            <a:ext cx="3390899" cy="2226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922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2E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arers Trust Heart of England’s aim is to support carers and those they care for by providing quality, individually-tailored care support services that improve the lives of carers, the people they care for and their families."/>
          <p:cNvSpPr txBox="1">
            <a:spLocks noGrp="1"/>
          </p:cNvSpPr>
          <p:nvPr>
            <p:ph type="body" sz="half" idx="1"/>
          </p:nvPr>
        </p:nvSpPr>
        <p:spPr>
          <a:xfrm>
            <a:off x="860613" y="8491976"/>
            <a:ext cx="15195176" cy="4241558"/>
          </a:xfrm>
          <a:prstGeom prst="rect">
            <a:avLst/>
          </a:prstGeom>
        </p:spPr>
        <p:txBody>
          <a:bodyPr lIns="50800" tIns="50800" rIns="50800" bIns="50800">
            <a:normAutofit/>
          </a:bodyPr>
          <a:lstStyle/>
          <a:p>
            <a:pPr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b="0" i="0" u="none" strike="noStrike" baseline="0" dirty="0">
                <a:solidFill>
                  <a:schemeClr val="bg1"/>
                </a:solidFill>
                <a:latin typeface="REEYYR+Rubik-Medium"/>
              </a:rPr>
              <a:t>For more information on our services,</a:t>
            </a:r>
          </a:p>
          <a:p>
            <a:pPr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i="0" u="none" strike="noStrike" baseline="0" dirty="0">
                <a:solidFill>
                  <a:schemeClr val="bg1"/>
                </a:solidFill>
                <a:latin typeface="REEYYR+Rubik-Medium"/>
              </a:rPr>
              <a:t>please</a:t>
            </a:r>
            <a:r>
              <a:rPr lang="en-US" sz="5400" b="0" i="0" u="none" strike="noStrike" baseline="0" dirty="0">
                <a:solidFill>
                  <a:schemeClr val="bg1"/>
                </a:solidFill>
                <a:latin typeface="REEYYR+Rubik-Medium"/>
              </a:rPr>
              <a:t> </a:t>
            </a:r>
            <a:r>
              <a:rPr lang="en-US" sz="5400" i="0" u="none" strike="noStrike" baseline="0" dirty="0">
                <a:solidFill>
                  <a:schemeClr val="bg1"/>
                </a:solidFill>
                <a:latin typeface="REEYYR+Rubik-Medium"/>
              </a:rPr>
              <a:t>contact us </a:t>
            </a:r>
            <a:r>
              <a:rPr lang="en-US" sz="5400" b="0" i="0" u="none" strike="noStrike" baseline="0" dirty="0">
                <a:solidFill>
                  <a:schemeClr val="bg1"/>
                </a:solidFill>
                <a:latin typeface="REEYYR+Rubik-Medium"/>
              </a:rPr>
              <a:t>using the below details:</a:t>
            </a:r>
          </a:p>
          <a:p>
            <a:pPr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i="0" u="none" strike="noStrike" baseline="0" dirty="0">
                <a:solidFill>
                  <a:schemeClr val="bg1"/>
                </a:solidFill>
                <a:latin typeface="REEYYR+Rubik-Medium"/>
              </a:rPr>
              <a:t>Tel: </a:t>
            </a:r>
            <a:r>
              <a:rPr lang="en-US" sz="5400" b="0" i="0" u="none" strike="noStrike" baseline="0" dirty="0">
                <a:solidFill>
                  <a:schemeClr val="bg1"/>
                </a:solidFill>
                <a:latin typeface="REEYYR+Rubik-Medium"/>
              </a:rPr>
              <a:t>02476 632972</a:t>
            </a:r>
          </a:p>
          <a:p>
            <a:pPr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i="0" u="none" strike="noStrike" baseline="0" dirty="0">
                <a:solidFill>
                  <a:schemeClr val="bg1"/>
                </a:solidFill>
                <a:latin typeface="REEYYR+Rubik-Medium"/>
              </a:rPr>
              <a:t>Email: </a:t>
            </a:r>
            <a:r>
              <a:rPr lang="en-US" sz="5400" b="0" i="0" u="none" strike="noStrike" baseline="0" dirty="0">
                <a:solidFill>
                  <a:schemeClr val="bg1"/>
                </a:solidFill>
                <a:latin typeface="REEYYR+Rubik-Medium"/>
              </a:rPr>
              <a:t>contactus@carerstrusthofe.org.uk</a:t>
            </a:r>
          </a:p>
          <a:p>
            <a:pPr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i="0" u="none" strike="noStrike" baseline="0" dirty="0">
                <a:solidFill>
                  <a:schemeClr val="bg1"/>
                </a:solidFill>
                <a:latin typeface="REEYYR+Rubik-Medium"/>
              </a:rPr>
              <a:t>Website: </a:t>
            </a:r>
            <a:r>
              <a:rPr lang="en-US" sz="5400" b="0" i="0" u="none" strike="noStrike" baseline="0" dirty="0">
                <a:solidFill>
                  <a:schemeClr val="bg1"/>
                </a:solidFill>
                <a:latin typeface="REEYYR+Rubik-Medium"/>
              </a:rPr>
              <a:t>www.carerstrusthofe.org.uk</a:t>
            </a:r>
          </a:p>
        </p:txBody>
      </p:sp>
      <p:sp>
        <p:nvSpPr>
          <p:cNvPr id="162" name="About Carers Trust"/>
          <p:cNvSpPr txBox="1">
            <a:spLocks noGrp="1"/>
          </p:cNvSpPr>
          <p:nvPr>
            <p:ph type="title"/>
          </p:nvPr>
        </p:nvSpPr>
        <p:spPr>
          <a:xfrm>
            <a:off x="860613" y="6858000"/>
            <a:ext cx="11355868" cy="1435103"/>
          </a:xfrm>
          <a:prstGeom prst="rect">
            <a:avLst/>
          </a:prstGeom>
        </p:spPr>
        <p:txBody>
          <a:bodyPr>
            <a:normAutofit/>
          </a:bodyPr>
          <a:lstStyle>
            <a:lvl1pPr defTabSz="2150614">
              <a:defRPr sz="7469" spc="-175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lang="en-GB" sz="8000" b="1" i="0" u="none" strike="noStrike" baseline="0" dirty="0">
                <a:solidFill>
                  <a:schemeClr val="bg1"/>
                </a:solidFill>
                <a:latin typeface="RBRLZY+Rubik-Bold"/>
              </a:rPr>
              <a:t>CONTACT US</a:t>
            </a:r>
            <a:endParaRPr lang="en-GB" sz="8000" b="1" i="0" u="none" strike="noStrike" baseline="0" dirty="0">
              <a:solidFill>
                <a:srgbClr val="122E4D"/>
              </a:solidFill>
              <a:latin typeface="RBRLZY+Rubik-Bold"/>
            </a:endParaRPr>
          </a:p>
        </p:txBody>
      </p: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673BE7B3-F6A5-4A47-894F-3706BC2B2C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55789" y="762865"/>
            <a:ext cx="7618165" cy="500259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B95B2E3-C61A-419C-8E4A-321D01CCF3DF}"/>
              </a:ext>
            </a:extLst>
          </p:cNvPr>
          <p:cNvSpPr txBox="1"/>
          <p:nvPr/>
        </p:nvSpPr>
        <p:spPr>
          <a:xfrm>
            <a:off x="710046" y="982466"/>
            <a:ext cx="13315949" cy="17543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R="0" lvl="0" algn="l" defTabSz="8255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rgbClr val="18A1C6"/>
                </a:solidFill>
                <a:effectLst/>
                <a:uLnTx/>
                <a:uFillTx/>
                <a:latin typeface="KVWZWT+Rubik-Regular"/>
                <a:cs typeface="Arial"/>
                <a:sym typeface="Arial"/>
              </a:rPr>
              <a:t>Anna Luczyna</a:t>
            </a:r>
          </a:p>
          <a:p>
            <a:pPr marR="0" lvl="0" algn="l" defTabSz="8255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dirty="0">
                <a:solidFill>
                  <a:srgbClr val="FFFFFF"/>
                </a:solidFill>
                <a:latin typeface="KVWZWT+Rubik-Regular"/>
                <a:cs typeface="Arial"/>
                <a:sym typeface="Arial"/>
              </a:rPr>
              <a:t>email: anna.Luczyna@carerstrusthofe.co.uk</a:t>
            </a:r>
            <a:endParaRPr kumimoji="0" lang="en-US" sz="5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KVWZWT+Rubik-Regular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68A5355-0C90-78C6-49C0-C419E5EF5824}"/>
              </a:ext>
            </a:extLst>
          </p:cNvPr>
          <p:cNvSpPr txBox="1"/>
          <p:nvPr/>
        </p:nvSpPr>
        <p:spPr>
          <a:xfrm>
            <a:off x="710045" y="2859575"/>
            <a:ext cx="13315949" cy="17543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R="0" lvl="0" algn="l" defTabSz="8255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rgbClr val="18A1C6"/>
                </a:solidFill>
                <a:effectLst/>
                <a:uLnTx/>
                <a:uFillTx/>
                <a:latin typeface="KVWZWT+Rubik-Regular"/>
                <a:cs typeface="Arial"/>
                <a:sym typeface="Arial"/>
              </a:rPr>
              <a:t>Rowan Preston</a:t>
            </a:r>
          </a:p>
          <a:p>
            <a:pPr marR="0" lvl="0" algn="l" defTabSz="8255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dirty="0">
                <a:solidFill>
                  <a:srgbClr val="FFFFFF"/>
                </a:solidFill>
                <a:latin typeface="KVWZWT+Rubik-Regular"/>
                <a:cs typeface="Arial"/>
                <a:sym typeface="Arial"/>
              </a:rPr>
              <a:t>email: rowan.preston@carerstrusthofe.co.uk</a:t>
            </a:r>
            <a:endParaRPr kumimoji="0" lang="en-US" sz="5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KVWZWT+Rubik-Regular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3022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A1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Free photo senior woman reading online book together with adult daughter">
            <a:extLst>
              <a:ext uri="{FF2B5EF4-FFF2-40B4-BE49-F238E27FC236}">
                <a16:creationId xmlns:a16="http://schemas.microsoft.com/office/drawing/2014/main" id="{55F4EEFB-F01A-E923-DE5B-409E1ABB20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7304" y="0"/>
            <a:ext cx="9136696" cy="137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0" name="Carers Trust Heart of England’s aim is to support carers and those they care for by providing quality, individually-tailored care support services that improve the lives of carers, the people they care for and their families."/>
          <p:cNvSpPr txBox="1">
            <a:spLocks noGrp="1"/>
          </p:cNvSpPr>
          <p:nvPr>
            <p:ph type="body" sz="half" idx="1"/>
          </p:nvPr>
        </p:nvSpPr>
        <p:spPr>
          <a:xfrm>
            <a:off x="1203686" y="3800846"/>
            <a:ext cx="13259864" cy="8639968"/>
          </a:xfrm>
          <a:prstGeom prst="rect">
            <a:avLst/>
          </a:prstGeom>
        </p:spPr>
        <p:txBody>
          <a:bodyPr lIns="50800" tIns="50800" rIns="50800" bIns="50800" numCol="1" spcCol="38100">
            <a:normAutofit/>
          </a:bodyPr>
          <a:lstStyle/>
          <a:p>
            <a:pPr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b="0" dirty="0">
                <a:solidFill>
                  <a:schemeClr val="bg1"/>
                </a:solidFill>
              </a:rPr>
              <a:t>Becoming a carer can happen to anyone and at any time.</a:t>
            </a:r>
          </a:p>
          <a:p>
            <a:pPr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5400" b="0" dirty="0">
              <a:solidFill>
                <a:schemeClr val="bg1"/>
              </a:solidFill>
            </a:endParaRPr>
          </a:p>
          <a:p>
            <a:pPr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b="0" dirty="0">
                <a:solidFill>
                  <a:schemeClr val="bg1"/>
                </a:solidFill>
              </a:rPr>
              <a:t>Out of 10 people, how many do you think will end up caring for someone by the age of 50? </a:t>
            </a:r>
          </a:p>
          <a:p>
            <a:pPr marL="914400" indent="-914400">
              <a:buFont typeface="Wingdings" panose="05000000000000000000" pitchFamily="2" charset="2"/>
              <a:buChar char="q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5400" b="0" dirty="0">
              <a:solidFill>
                <a:schemeClr val="bg1"/>
              </a:solidFill>
            </a:endParaRPr>
          </a:p>
          <a:p>
            <a:pPr marL="2222500" lvl="1" indent="-914400">
              <a:buFont typeface="Wingdings" panose="05000000000000000000" pitchFamily="2" charset="2"/>
              <a:buChar char="q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dirty="0">
                <a:solidFill>
                  <a:schemeClr val="bg1"/>
                </a:solidFill>
              </a:rPr>
              <a:t>2</a:t>
            </a:r>
            <a:r>
              <a:rPr lang="en-US" sz="5400" b="0" dirty="0">
                <a:solidFill>
                  <a:schemeClr val="bg1"/>
                </a:solidFill>
              </a:rPr>
              <a:t> out of 10?</a:t>
            </a:r>
          </a:p>
          <a:p>
            <a:pPr marL="2222500" lvl="1" indent="-914400">
              <a:buFont typeface="Wingdings" panose="05000000000000000000" pitchFamily="2" charset="2"/>
              <a:buChar char="q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dirty="0">
                <a:solidFill>
                  <a:schemeClr val="bg1"/>
                </a:solidFill>
              </a:rPr>
              <a:t>3</a:t>
            </a:r>
            <a:r>
              <a:rPr lang="en-US" sz="5400" b="0" dirty="0">
                <a:solidFill>
                  <a:schemeClr val="bg1"/>
                </a:solidFill>
              </a:rPr>
              <a:t> out of 10?</a:t>
            </a:r>
          </a:p>
          <a:p>
            <a:pPr marL="2222500" lvl="1" indent="-914400">
              <a:buFont typeface="Wingdings" panose="05000000000000000000" pitchFamily="2" charset="2"/>
              <a:buChar char="q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dirty="0">
                <a:solidFill>
                  <a:schemeClr val="bg1"/>
                </a:solidFill>
              </a:rPr>
              <a:t>5</a:t>
            </a:r>
            <a:r>
              <a:rPr lang="en-US" sz="5400" b="0" dirty="0">
                <a:solidFill>
                  <a:schemeClr val="bg1"/>
                </a:solidFill>
              </a:rPr>
              <a:t> out of 10?</a:t>
            </a:r>
          </a:p>
          <a:p>
            <a:pPr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6000" b="0" dirty="0">
              <a:solidFill>
                <a:schemeClr val="bg1"/>
              </a:solidFill>
            </a:endParaRPr>
          </a:p>
          <a:p>
            <a:pPr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6000" b="0" dirty="0">
              <a:solidFill>
                <a:schemeClr val="bg1"/>
              </a:solidFill>
            </a:endParaRPr>
          </a:p>
        </p:txBody>
      </p:sp>
      <p:sp>
        <p:nvSpPr>
          <p:cNvPr id="162" name="About Carers Trust"/>
          <p:cNvSpPr txBox="1">
            <a:spLocks noGrp="1"/>
          </p:cNvSpPr>
          <p:nvPr>
            <p:ph type="title"/>
          </p:nvPr>
        </p:nvSpPr>
        <p:spPr>
          <a:xfrm>
            <a:off x="1203687" y="1649952"/>
            <a:ext cx="11628686" cy="1435104"/>
          </a:xfrm>
          <a:prstGeom prst="rect">
            <a:avLst/>
          </a:prstGeom>
        </p:spPr>
        <p:txBody>
          <a:bodyPr>
            <a:normAutofit/>
          </a:bodyPr>
          <a:lstStyle>
            <a:lvl1pPr defTabSz="2150614">
              <a:defRPr sz="7469" spc="-175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lang="en-GB" sz="8000" b="1">
                <a:solidFill>
                  <a:schemeClr val="bg1"/>
                </a:solidFill>
                <a:latin typeface="RBRLZY+Rubik-Bold"/>
              </a:rPr>
              <a:t>WHO ARE </a:t>
            </a:r>
            <a:r>
              <a:rPr lang="en-GB" sz="8000" b="1">
                <a:solidFill>
                  <a:srgbClr val="122E4D"/>
                </a:solidFill>
                <a:latin typeface="RBRLZY+Rubik-Bold"/>
              </a:rPr>
              <a:t>CARERS?</a:t>
            </a:r>
            <a:endParaRPr lang="en-GB" b="1" dirty="0">
              <a:solidFill>
                <a:schemeClr val="bg1"/>
              </a:solidFill>
              <a:latin typeface="KVWZWT+Rubik-Regular"/>
            </a:endParaRPr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CF3546BA-B43B-405D-8C3E-05C5D7B2BC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1771" y="11513714"/>
            <a:ext cx="2823654" cy="185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828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A1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80FA60E-6ADD-4ACC-AEB3-A74AE8D4CB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009" r="22307"/>
          <a:stretch/>
        </p:blipFill>
        <p:spPr>
          <a:xfrm>
            <a:off x="14879782" y="15730"/>
            <a:ext cx="9504218" cy="13700270"/>
          </a:xfrm>
          <a:prstGeom prst="rect">
            <a:avLst/>
          </a:prstGeom>
        </p:spPr>
      </p:pic>
      <p:sp>
        <p:nvSpPr>
          <p:cNvPr id="160" name="Carers Trust Heart of England’s aim is to support carers and those they care for by providing quality, individually-tailored care support services that improve the lives of carers, the people they care for and their families."/>
          <p:cNvSpPr txBox="1">
            <a:spLocks noGrp="1"/>
          </p:cNvSpPr>
          <p:nvPr>
            <p:ph type="body" sz="half" idx="1"/>
          </p:nvPr>
        </p:nvSpPr>
        <p:spPr>
          <a:xfrm>
            <a:off x="1203685" y="4354724"/>
            <a:ext cx="12782479" cy="7899158"/>
          </a:xfrm>
          <a:prstGeom prst="rect">
            <a:avLst/>
          </a:prstGeom>
        </p:spPr>
        <p:txBody>
          <a:bodyPr lIns="50800" tIns="50800" rIns="50800" bIns="50800">
            <a:normAutofit/>
          </a:bodyPr>
          <a:lstStyle/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b="0" dirty="0">
                <a:solidFill>
                  <a:schemeClr val="bg1"/>
                </a:solidFill>
              </a:rPr>
              <a:t>Physically and mentally exhausting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b="0" dirty="0">
                <a:solidFill>
                  <a:schemeClr val="bg1"/>
                </a:solidFill>
              </a:rPr>
              <a:t>Isolating and lonely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b="0" dirty="0">
                <a:solidFill>
                  <a:schemeClr val="bg1"/>
                </a:solidFill>
              </a:rPr>
              <a:t>Constant battle to get people to understand 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b="0" dirty="0">
                <a:solidFill>
                  <a:schemeClr val="bg1"/>
                </a:solidFill>
              </a:rPr>
              <a:t>A financial struggle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b="0" dirty="0">
                <a:solidFill>
                  <a:schemeClr val="bg1"/>
                </a:solidFill>
              </a:rPr>
              <a:t>Combining work and caring</a:t>
            </a:r>
          </a:p>
          <a:p>
            <a:pPr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2" name="About Carers Trust"/>
          <p:cNvSpPr txBox="1">
            <a:spLocks noGrp="1"/>
          </p:cNvSpPr>
          <p:nvPr>
            <p:ph type="title"/>
          </p:nvPr>
        </p:nvSpPr>
        <p:spPr>
          <a:xfrm>
            <a:off x="1203685" y="1649951"/>
            <a:ext cx="11628686" cy="1435103"/>
          </a:xfrm>
          <a:prstGeom prst="rect">
            <a:avLst/>
          </a:prstGeom>
        </p:spPr>
        <p:txBody>
          <a:bodyPr>
            <a:normAutofit/>
          </a:bodyPr>
          <a:lstStyle>
            <a:lvl1pPr defTabSz="2150614">
              <a:defRPr sz="7469" spc="-175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lang="en-GB" sz="8000" b="1" dirty="0">
                <a:solidFill>
                  <a:schemeClr val="bg1"/>
                </a:solidFill>
                <a:latin typeface="RBRLZY+Rubik-Bold"/>
              </a:rPr>
              <a:t>CARING</a:t>
            </a:r>
            <a:r>
              <a:rPr lang="en-GB" sz="8000" b="1" i="0" u="none" strike="noStrike" baseline="0" dirty="0">
                <a:solidFill>
                  <a:schemeClr val="bg1"/>
                </a:solidFill>
                <a:latin typeface="RBRLZY+Rubik-Bold"/>
              </a:rPr>
              <a:t> </a:t>
            </a:r>
            <a:r>
              <a:rPr lang="en-GB" sz="8000" b="1" i="0" u="none" strike="noStrike" baseline="0" dirty="0">
                <a:solidFill>
                  <a:srgbClr val="122E4D"/>
                </a:solidFill>
                <a:latin typeface="RBRLZY+Rubik-Bold"/>
              </a:rPr>
              <a:t>CAN BE</a:t>
            </a:r>
            <a:r>
              <a:rPr lang="en-GB" sz="8000" b="1" i="0" u="none" strike="noStrike" baseline="0" dirty="0">
                <a:solidFill>
                  <a:schemeClr val="bg1"/>
                </a:solidFill>
                <a:latin typeface="RBRLZY+Rubik-Bold"/>
              </a:rPr>
              <a:t>:</a:t>
            </a:r>
            <a:endParaRPr lang="en-GB" b="1" dirty="0">
              <a:solidFill>
                <a:schemeClr val="bg1"/>
              </a:solidFill>
              <a:latin typeface="KVWZWT+Rubik-Regular"/>
            </a:endParaRPr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CF3546BA-B43B-405D-8C3E-05C5D7B2BC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1900" y="11326783"/>
            <a:ext cx="2823653" cy="185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737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A1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ive human hands on brown surface">
            <a:extLst>
              <a:ext uri="{FF2B5EF4-FFF2-40B4-BE49-F238E27FC236}">
                <a16:creationId xmlns:a16="http://schemas.microsoft.com/office/drawing/2014/main" id="{078BF178-DADD-4FA0-8F60-8A4F664AA7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45" b="6397"/>
          <a:stretch/>
        </p:blipFill>
        <p:spPr bwMode="auto">
          <a:xfrm rot="5400000">
            <a:off x="12960769" y="2292769"/>
            <a:ext cx="13716000" cy="9130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0" name="Carers Trust Heart of England’s aim is to support carers and those they care for by providing quality, individually-tailored care support services that improve the lives of carers, the people they care for and their families."/>
          <p:cNvSpPr txBox="1">
            <a:spLocks noGrp="1"/>
          </p:cNvSpPr>
          <p:nvPr>
            <p:ph type="body" sz="half" idx="1"/>
          </p:nvPr>
        </p:nvSpPr>
        <p:spPr>
          <a:xfrm>
            <a:off x="1054829" y="3482435"/>
            <a:ext cx="12782479" cy="9698547"/>
          </a:xfrm>
          <a:prstGeom prst="rect">
            <a:avLst/>
          </a:prstGeom>
        </p:spPr>
        <p:txBody>
          <a:bodyPr lIns="50800" tIns="50800" rIns="50800" bIns="50800">
            <a:normAutofit lnSpcReduction="10000"/>
          </a:bodyPr>
          <a:lstStyle/>
          <a:p>
            <a:pPr marL="857250" indent="-85725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6000" b="0" dirty="0">
                <a:solidFill>
                  <a:schemeClr val="bg1"/>
                </a:solidFill>
                <a:latin typeface="KVWZWT+Rubik-Regular"/>
              </a:rPr>
              <a:t>T</a:t>
            </a:r>
            <a:r>
              <a:rPr lang="en-US" sz="6000" b="0" i="0" u="none" strike="noStrike" baseline="0" dirty="0">
                <a:solidFill>
                  <a:schemeClr val="bg1"/>
                </a:solidFill>
                <a:latin typeface="KVWZWT+Rubik-Regular"/>
              </a:rPr>
              <a:t>here are </a:t>
            </a:r>
            <a:r>
              <a:rPr lang="en-US" sz="6000" i="0" u="none" strike="noStrike" baseline="0" dirty="0">
                <a:solidFill>
                  <a:schemeClr val="bg1"/>
                </a:solidFill>
                <a:latin typeface="KVWZWT+Rubik-Regular"/>
              </a:rPr>
              <a:t>5 million people</a:t>
            </a:r>
            <a:r>
              <a:rPr lang="en-US" sz="6000" b="0" i="0" u="none" strike="noStrike" baseline="0" dirty="0">
                <a:solidFill>
                  <a:schemeClr val="bg1"/>
                </a:solidFill>
                <a:latin typeface="KVWZWT+Rubik-Regular"/>
              </a:rPr>
              <a:t> combining caring for a loved one with paid work in the UK.</a:t>
            </a: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6000" b="0" i="0" u="none" strike="noStrike" baseline="0" dirty="0">
              <a:solidFill>
                <a:schemeClr val="bg1"/>
              </a:solidFill>
              <a:latin typeface="KVWZWT+Rubik-Regular"/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6000" b="0" dirty="0">
                <a:solidFill>
                  <a:schemeClr val="bg1"/>
                </a:solidFill>
                <a:latin typeface="KVWZWT+Rubik-Regular"/>
              </a:rPr>
              <a:t>That’s </a:t>
            </a:r>
            <a:r>
              <a:rPr lang="en-US" sz="6000" dirty="0">
                <a:solidFill>
                  <a:schemeClr val="bg1"/>
                </a:solidFill>
                <a:latin typeface="KVWZWT+Rubik-Regular"/>
              </a:rPr>
              <a:t>1 in 7 </a:t>
            </a:r>
            <a:r>
              <a:rPr lang="en-US" sz="6000" b="0" dirty="0">
                <a:solidFill>
                  <a:schemeClr val="bg1"/>
                </a:solidFill>
                <a:latin typeface="KVWZWT+Rubik-Regular"/>
              </a:rPr>
              <a:t>workers.</a:t>
            </a: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6000" b="0" dirty="0">
              <a:solidFill>
                <a:schemeClr val="bg1"/>
              </a:solidFill>
              <a:latin typeface="KVWZWT+Rubik-Regular"/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6000" dirty="0">
                <a:solidFill>
                  <a:schemeClr val="bg1"/>
                </a:solidFill>
                <a:latin typeface="KVWZWT+Rubik-Regular"/>
              </a:rPr>
              <a:t>1 in 4 </a:t>
            </a:r>
            <a:r>
              <a:rPr lang="en-US" sz="6000" b="0" dirty="0">
                <a:solidFill>
                  <a:schemeClr val="bg1"/>
                </a:solidFill>
                <a:latin typeface="KVWZWT+Rubik-Regular"/>
              </a:rPr>
              <a:t>working carers have considered giving up their job entirely because of the stress of balancing work and care.</a:t>
            </a:r>
            <a:endParaRPr lang="en-US" sz="5400" b="0" i="0" u="none" strike="noStrike" baseline="0" dirty="0">
              <a:solidFill>
                <a:schemeClr val="bg1"/>
              </a:solidFill>
              <a:latin typeface="KVWZWT+Rubik-Regular"/>
            </a:endParaRPr>
          </a:p>
          <a:p>
            <a:pPr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5400" b="0" i="0" u="none" strike="noStrike" baseline="0" dirty="0">
              <a:solidFill>
                <a:schemeClr val="bg1"/>
              </a:solidFill>
              <a:latin typeface="KVWZWT+Rubik-Regular"/>
            </a:endParaRPr>
          </a:p>
          <a:p>
            <a:pPr algn="r"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4000" b="0" dirty="0">
              <a:solidFill>
                <a:schemeClr val="bg1"/>
              </a:solidFill>
            </a:endParaRPr>
          </a:p>
          <a:p>
            <a:pPr algn="r"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4000" b="0" dirty="0">
                <a:solidFill>
                  <a:schemeClr val="bg1"/>
                </a:solidFill>
              </a:rPr>
              <a:t>Source: Fact about Carers, Carers UK</a:t>
            </a:r>
          </a:p>
        </p:txBody>
      </p:sp>
      <p:sp>
        <p:nvSpPr>
          <p:cNvPr id="162" name="About Carers Trust"/>
          <p:cNvSpPr txBox="1">
            <a:spLocks noGrp="1"/>
          </p:cNvSpPr>
          <p:nvPr>
            <p:ph type="title"/>
          </p:nvPr>
        </p:nvSpPr>
        <p:spPr>
          <a:xfrm>
            <a:off x="1203685" y="1649951"/>
            <a:ext cx="11628686" cy="1435103"/>
          </a:xfrm>
          <a:prstGeom prst="rect">
            <a:avLst/>
          </a:prstGeom>
        </p:spPr>
        <p:txBody>
          <a:bodyPr>
            <a:normAutofit/>
          </a:bodyPr>
          <a:lstStyle>
            <a:lvl1pPr defTabSz="2150614">
              <a:defRPr sz="7469" spc="-175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lang="en-GB" sz="8000" b="1" dirty="0">
                <a:solidFill>
                  <a:schemeClr val="bg1"/>
                </a:solidFill>
                <a:latin typeface="RBRLZY+Rubik-Bold"/>
              </a:rPr>
              <a:t>WORKING</a:t>
            </a:r>
            <a:r>
              <a:rPr lang="en-GB" sz="8000" b="1" i="0" u="none" strike="noStrike" baseline="0" dirty="0">
                <a:solidFill>
                  <a:schemeClr val="bg1"/>
                </a:solidFill>
                <a:latin typeface="RBRLZY+Rubik-Bold"/>
              </a:rPr>
              <a:t> </a:t>
            </a:r>
            <a:r>
              <a:rPr lang="en-GB" sz="8000" b="1" dirty="0">
                <a:solidFill>
                  <a:srgbClr val="122E4D"/>
                </a:solidFill>
                <a:latin typeface="RBRLZY+Rubik-Bold"/>
              </a:rPr>
              <a:t>CARERS</a:t>
            </a:r>
            <a:endParaRPr lang="en-GB" b="1" dirty="0">
              <a:solidFill>
                <a:srgbClr val="122E4D"/>
              </a:solidFill>
              <a:latin typeface="KVWZWT+Rubik-Regular"/>
            </a:endParaRPr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CF3546BA-B43B-405D-8C3E-05C5D7B2BC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1900" y="11326783"/>
            <a:ext cx="2823653" cy="185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75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2E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673BE7B3-F6A5-4A47-894F-3706BC2B2C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939" y="10341686"/>
            <a:ext cx="3376269" cy="2217083"/>
          </a:xfrm>
          <a:prstGeom prst="rect">
            <a:avLst/>
          </a:prstGeom>
        </p:spPr>
      </p:pic>
      <p:sp>
        <p:nvSpPr>
          <p:cNvPr id="10" name="About Carers Trust">
            <a:extLst>
              <a:ext uri="{FF2B5EF4-FFF2-40B4-BE49-F238E27FC236}">
                <a16:creationId xmlns:a16="http://schemas.microsoft.com/office/drawing/2014/main" id="{419CCAC8-CC30-4352-B023-5691BB4F39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69939" y="1531089"/>
            <a:ext cx="9291616" cy="4854756"/>
          </a:xfrm>
          <a:prstGeom prst="rect">
            <a:avLst/>
          </a:prstGeom>
        </p:spPr>
        <p:txBody>
          <a:bodyPr>
            <a:normAutofit/>
          </a:bodyPr>
          <a:lstStyle>
            <a:lvl1pPr defTabSz="2150614">
              <a:defRPr sz="7469" spc="-175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algn="l"/>
            <a:r>
              <a:rPr lang="en-US" sz="8000" b="1" i="0" u="none" strike="noStrike" baseline="0" dirty="0">
                <a:solidFill>
                  <a:srgbClr val="18A1C6"/>
                </a:solidFill>
                <a:latin typeface="KVWZWT+Rubik-Regular"/>
              </a:rPr>
              <a:t>EMPLOYMENT </a:t>
            </a:r>
            <a:br>
              <a:rPr lang="en-US" sz="8000" b="1" i="0" u="none" strike="noStrike" baseline="0" dirty="0">
                <a:solidFill>
                  <a:srgbClr val="18A1C6"/>
                </a:solidFill>
                <a:latin typeface="KVWZWT+Rubik-Regular"/>
              </a:rPr>
            </a:br>
            <a:r>
              <a:rPr lang="en-US" sz="8000" b="1" i="0" u="none" strike="noStrike" baseline="0" dirty="0">
                <a:solidFill>
                  <a:schemeClr val="bg1"/>
                </a:solidFill>
                <a:latin typeface="KVWZWT+Rubik-Regular"/>
              </a:rPr>
              <a:t>LAW</a:t>
            </a:r>
            <a:endParaRPr lang="en-GB" sz="80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A person sitting at a table with a computer&#10;&#10;Description automatically generated with low confidence">
            <a:extLst>
              <a:ext uri="{FF2B5EF4-FFF2-40B4-BE49-F238E27FC236}">
                <a16:creationId xmlns:a16="http://schemas.microsoft.com/office/drawing/2014/main" id="{0C7AB391-262A-4217-824F-25F4F24478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7808" y="2609157"/>
            <a:ext cx="14162809" cy="8497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288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A1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arers Trust Heart of England’s aim is to support carers and those they care for by providing quality, individually-tailored care support services that improve the lives of carers, the people they care for and their families."/>
          <p:cNvSpPr txBox="1">
            <a:spLocks noGrp="1"/>
          </p:cNvSpPr>
          <p:nvPr>
            <p:ph type="body" sz="half" idx="1"/>
          </p:nvPr>
        </p:nvSpPr>
        <p:spPr>
          <a:xfrm>
            <a:off x="1203685" y="4354724"/>
            <a:ext cx="12782479" cy="7899158"/>
          </a:xfrm>
          <a:prstGeom prst="rect">
            <a:avLst/>
          </a:prstGeom>
        </p:spPr>
        <p:txBody>
          <a:bodyPr lIns="50800" tIns="50800" rIns="50800" bIns="50800">
            <a:normAutofit/>
          </a:bodyPr>
          <a:lstStyle/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dirty="0">
                <a:solidFill>
                  <a:schemeClr val="bg1"/>
                </a:solidFill>
                <a:latin typeface="KVWZWT+Rubik-Regular"/>
              </a:rPr>
              <a:t>S</a:t>
            </a:r>
            <a:r>
              <a:rPr lang="en-US" sz="5400" i="0" u="none" strike="noStrike" baseline="0" dirty="0">
                <a:solidFill>
                  <a:schemeClr val="bg1"/>
                </a:solidFill>
                <a:latin typeface="KVWZWT+Rubik-Regular"/>
              </a:rPr>
              <a:t>tatutory rights </a:t>
            </a:r>
            <a:r>
              <a:rPr lang="en-US" sz="5400" b="0" i="0" u="none" strike="noStrike" baseline="0" dirty="0">
                <a:solidFill>
                  <a:schemeClr val="bg1"/>
                </a:solidFill>
                <a:latin typeface="KVWZWT+Rubik-Regular"/>
              </a:rPr>
              <a:t>which everyone has</a:t>
            </a: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5400" b="0" dirty="0">
              <a:solidFill>
                <a:schemeClr val="bg1"/>
              </a:solidFill>
              <a:latin typeface="KVWZWT+Rubik-Regular"/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dirty="0">
                <a:solidFill>
                  <a:schemeClr val="bg1"/>
                </a:solidFill>
                <a:latin typeface="KVWZWT+Rubik-Regular"/>
              </a:rPr>
              <a:t>Contractual rights</a:t>
            </a: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5400" i="0" u="none" strike="noStrike" baseline="0" dirty="0">
              <a:solidFill>
                <a:schemeClr val="bg1"/>
              </a:solidFill>
              <a:latin typeface="KVWZWT+Rubik-Regular"/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b="0" dirty="0">
                <a:solidFill>
                  <a:schemeClr val="bg1"/>
                </a:solidFill>
                <a:latin typeface="KVWZWT+Rubik-Regular"/>
              </a:rPr>
              <a:t>C</a:t>
            </a:r>
            <a:r>
              <a:rPr lang="en-US" sz="5400" b="0" i="0" u="none" strike="noStrike" baseline="0" dirty="0">
                <a:solidFill>
                  <a:schemeClr val="bg1"/>
                </a:solidFill>
                <a:latin typeface="KVWZWT+Rubik-Regular"/>
              </a:rPr>
              <a:t>heck your contract of employment, staff handbook or HR policies to see if you have any contractual rights on top of your statutory rights.</a:t>
            </a: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5400" b="0" i="0" u="none" strike="noStrike" baseline="0" dirty="0">
              <a:solidFill>
                <a:schemeClr val="bg1"/>
              </a:solidFill>
              <a:latin typeface="KVWZWT+Rubik-Regular"/>
            </a:endParaRPr>
          </a:p>
          <a:p>
            <a:pPr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2" name="About Carers Trust"/>
          <p:cNvSpPr txBox="1">
            <a:spLocks noGrp="1"/>
          </p:cNvSpPr>
          <p:nvPr>
            <p:ph type="title"/>
          </p:nvPr>
        </p:nvSpPr>
        <p:spPr>
          <a:xfrm>
            <a:off x="1203685" y="1649951"/>
            <a:ext cx="11628686" cy="1435103"/>
          </a:xfrm>
          <a:prstGeom prst="rect">
            <a:avLst/>
          </a:prstGeom>
        </p:spPr>
        <p:txBody>
          <a:bodyPr>
            <a:normAutofit/>
          </a:bodyPr>
          <a:lstStyle>
            <a:lvl1pPr defTabSz="2150614">
              <a:defRPr sz="7469" spc="-175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lang="en-GB" sz="8000" b="1" i="0" u="none" strike="noStrike" baseline="0" dirty="0">
                <a:solidFill>
                  <a:schemeClr val="bg1"/>
                </a:solidFill>
                <a:latin typeface="RBRLZY+Rubik-Bold"/>
              </a:rPr>
              <a:t>YOUR </a:t>
            </a:r>
            <a:r>
              <a:rPr lang="en-GB" sz="8000" b="1" i="0" u="none" strike="noStrike" baseline="0" dirty="0">
                <a:solidFill>
                  <a:srgbClr val="122E4D"/>
                </a:solidFill>
                <a:latin typeface="RBRLZY+Rubik-Bold"/>
              </a:rPr>
              <a:t>RIGHTS</a:t>
            </a:r>
            <a:endParaRPr lang="en-GB" b="1" dirty="0">
              <a:solidFill>
                <a:srgbClr val="122E4D"/>
              </a:solidFill>
              <a:latin typeface="KVWZWT+Rubik-Regular"/>
            </a:endParaRPr>
          </a:p>
        </p:txBody>
      </p:sp>
      <p:pic>
        <p:nvPicPr>
          <p:cNvPr id="6" name="Picture 2" descr="gray stones">
            <a:extLst>
              <a:ext uri="{FF2B5EF4-FFF2-40B4-BE49-F238E27FC236}">
                <a16:creationId xmlns:a16="http://schemas.microsoft.com/office/drawing/2014/main" id="{ABD942C6-D0B1-49DB-92B2-EA335BD0F9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0" y="0"/>
            <a:ext cx="9144000" cy="137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CF3546BA-B43B-405D-8C3E-05C5D7B2BC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1900" y="11326783"/>
            <a:ext cx="2823653" cy="185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945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A1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0F4A52D-D4E0-108E-BCB7-F26A422554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90369" y="1"/>
            <a:ext cx="9502787" cy="13716000"/>
          </a:xfrm>
          <a:prstGeom prst="rect">
            <a:avLst/>
          </a:prstGeom>
        </p:spPr>
      </p:pic>
      <p:sp>
        <p:nvSpPr>
          <p:cNvPr id="160" name="Carers Trust Heart of England’s aim is to support carers and those they care for by providing quality, individually-tailored care support services that improve the lives of carers, the people they care for and their families."/>
          <p:cNvSpPr txBox="1">
            <a:spLocks noGrp="1"/>
          </p:cNvSpPr>
          <p:nvPr>
            <p:ph type="body" sz="half" idx="1"/>
          </p:nvPr>
        </p:nvSpPr>
        <p:spPr>
          <a:xfrm>
            <a:off x="1203685" y="4354724"/>
            <a:ext cx="12782479" cy="7899158"/>
          </a:xfrm>
          <a:prstGeom prst="rect">
            <a:avLst/>
          </a:prstGeom>
        </p:spPr>
        <p:txBody>
          <a:bodyPr lIns="50800" tIns="50800" rIns="50800" bIns="50800">
            <a:normAutofit/>
          </a:bodyPr>
          <a:lstStyle/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b="0" dirty="0">
                <a:solidFill>
                  <a:schemeClr val="bg1"/>
                </a:solidFill>
                <a:latin typeface="KVWZWT+Rubik-Regular"/>
              </a:rPr>
              <a:t>Right to request flexible working</a:t>
            </a: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5400" b="0" dirty="0">
              <a:solidFill>
                <a:schemeClr val="bg1"/>
              </a:solidFill>
              <a:latin typeface="KVWZWT+Rubik-Regular"/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b="0" dirty="0">
                <a:solidFill>
                  <a:schemeClr val="bg1"/>
                </a:solidFill>
                <a:latin typeface="KVWZWT+Rubik-Regular"/>
              </a:rPr>
              <a:t>Carer’s Leave Act</a:t>
            </a: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5400" b="0" i="0" u="none" strike="noStrike" baseline="0" dirty="0">
              <a:solidFill>
                <a:schemeClr val="bg1"/>
              </a:solidFill>
              <a:latin typeface="KVWZWT+Rubik-Regular"/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b="0" dirty="0">
                <a:solidFill>
                  <a:schemeClr val="bg1"/>
                </a:solidFill>
                <a:latin typeface="KVWZWT+Rubik-Regular"/>
              </a:rPr>
              <a:t>Time off in emergencies</a:t>
            </a: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5400" b="0" dirty="0">
              <a:solidFill>
                <a:schemeClr val="bg1"/>
              </a:solidFill>
              <a:latin typeface="KVWZWT+Rubik-Regular"/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b="0" dirty="0">
                <a:solidFill>
                  <a:schemeClr val="bg1"/>
                </a:solidFill>
                <a:latin typeface="KVWZWT+Rubik-Regular"/>
              </a:rPr>
              <a:t>Protection from discrimination</a:t>
            </a: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5400" b="0" dirty="0">
              <a:solidFill>
                <a:schemeClr val="bg1"/>
              </a:solidFill>
              <a:latin typeface="KVWZWT+Rubik-Regular"/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b="0" dirty="0">
                <a:solidFill>
                  <a:schemeClr val="bg1"/>
                </a:solidFill>
                <a:latin typeface="KVWZWT+Rubik-Regular"/>
              </a:rPr>
              <a:t>Parental leave</a:t>
            </a:r>
            <a:endParaRPr lang="en-US" sz="5400" b="0" i="0" u="none" strike="noStrike" baseline="0" dirty="0">
              <a:solidFill>
                <a:schemeClr val="bg1"/>
              </a:solidFill>
              <a:latin typeface="KVWZWT+Rubik-Regular"/>
            </a:endParaRPr>
          </a:p>
          <a:p>
            <a:pPr marL="685800" indent="-685800">
              <a:buFont typeface="Arial" panose="020B0604020202020204" pitchFamily="34" charset="0"/>
              <a:buChar char="•"/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5400" b="0" i="0" u="none" strike="noStrike" baseline="0" dirty="0">
              <a:solidFill>
                <a:schemeClr val="bg1"/>
              </a:solidFill>
              <a:latin typeface="KVWZWT+Rubik-Regular"/>
            </a:endParaRPr>
          </a:p>
          <a:p>
            <a:pPr>
              <a:defRPr sz="5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2" name="About Carers Trust"/>
          <p:cNvSpPr txBox="1">
            <a:spLocks noGrp="1"/>
          </p:cNvSpPr>
          <p:nvPr>
            <p:ph type="title"/>
          </p:nvPr>
        </p:nvSpPr>
        <p:spPr>
          <a:xfrm>
            <a:off x="1203685" y="1649951"/>
            <a:ext cx="11628686" cy="1435103"/>
          </a:xfrm>
          <a:prstGeom prst="rect">
            <a:avLst/>
          </a:prstGeom>
        </p:spPr>
        <p:txBody>
          <a:bodyPr>
            <a:normAutofit/>
          </a:bodyPr>
          <a:lstStyle>
            <a:lvl1pPr defTabSz="2150614">
              <a:defRPr sz="7469" spc="-175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lang="en-GB" sz="8000" b="1" i="0" u="none" strike="noStrike" baseline="0" dirty="0">
                <a:solidFill>
                  <a:schemeClr val="bg1"/>
                </a:solidFill>
                <a:latin typeface="RBRLZY+Rubik-Bold"/>
              </a:rPr>
              <a:t>STATUTORY </a:t>
            </a:r>
            <a:r>
              <a:rPr lang="en-GB" sz="8000" b="1" i="0" u="none" strike="noStrike" baseline="0" dirty="0">
                <a:solidFill>
                  <a:srgbClr val="122E4D"/>
                </a:solidFill>
                <a:latin typeface="RBRLZY+Rubik-Bold"/>
              </a:rPr>
              <a:t>RIGHTS</a:t>
            </a:r>
            <a:endParaRPr lang="en-GB" b="1" dirty="0">
              <a:solidFill>
                <a:srgbClr val="122E4D"/>
              </a:solidFill>
              <a:latin typeface="KVWZWT+Rubik-Regular"/>
            </a:endParaRPr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CF3546BA-B43B-405D-8C3E-05C5D7B2BC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1900" y="11326783"/>
            <a:ext cx="2823653" cy="185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347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2_BasicWhite">
  <a:themeElements>
    <a:clrScheme name="21_BasicWhite">
      <a:dk1>
        <a:srgbClr val="5E5E5E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1331</Words>
  <Application>Microsoft Office PowerPoint</Application>
  <PresentationFormat>Custom</PresentationFormat>
  <Paragraphs>219</Paragraphs>
  <Slides>36</Slides>
  <Notes>31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47" baseType="lpstr">
      <vt:lpstr>Arial</vt:lpstr>
      <vt:lpstr>Co Headline Corp Bold</vt:lpstr>
      <vt:lpstr>Helvetica Neue</vt:lpstr>
      <vt:lpstr>Helvetica Neue Medium</vt:lpstr>
      <vt:lpstr>KVWZWT+Rubik-Regular</vt:lpstr>
      <vt:lpstr>RBRLZY+Rubik-Bold</vt:lpstr>
      <vt:lpstr>REEYYR+Rubik-Medium</vt:lpstr>
      <vt:lpstr>Rubik</vt:lpstr>
      <vt:lpstr>Wingdings</vt:lpstr>
      <vt:lpstr>21_BasicWhite</vt:lpstr>
      <vt:lpstr>22_BasicWhite</vt:lpstr>
      <vt:lpstr>HELPING TO LOOK AFTER THE PEOPLE YOU CARE ABOUT</vt:lpstr>
      <vt:lpstr>CARERS RIGHTS AT WORK</vt:lpstr>
      <vt:lpstr>AM I A CARER?</vt:lpstr>
      <vt:lpstr>WHO ARE CARERS?</vt:lpstr>
      <vt:lpstr>CARING CAN BE:</vt:lpstr>
      <vt:lpstr>WORKING CARERS</vt:lpstr>
      <vt:lpstr>EMPLOYMENT  LAW</vt:lpstr>
      <vt:lpstr>YOUR RIGHTS</vt:lpstr>
      <vt:lpstr>STATUTORY RIGHTS</vt:lpstr>
      <vt:lpstr>FLEXIBLE WORKING</vt:lpstr>
      <vt:lpstr>FLEXIBLE WORKING</vt:lpstr>
      <vt:lpstr>FLEXIBLE WORKING</vt:lpstr>
      <vt:lpstr>REQUESTING FLEXIBLE WORKING</vt:lpstr>
      <vt:lpstr>CARERS UK RESOURCES</vt:lpstr>
      <vt:lpstr>CARER’S LEAVE ACT</vt:lpstr>
      <vt:lpstr>CARER’S LEAVE ACT</vt:lpstr>
      <vt:lpstr>CARER’S LEAVE ACT</vt:lpstr>
      <vt:lpstr>TIME OFF IN EMERGENCIES</vt:lpstr>
      <vt:lpstr>EXAMPLES OF EMERGENCY SITUATIONS</vt:lpstr>
      <vt:lpstr>PROTECTION FROM DISCRIMINATION</vt:lpstr>
      <vt:lpstr>RIGHT TO PARENTAL LEAVE</vt:lpstr>
      <vt:lpstr>RIGHT TO PARENTAL LEAVE</vt:lpstr>
      <vt:lpstr>EMPLOYMENT LAW SUPPORT</vt:lpstr>
      <vt:lpstr>SPEAKING TO YOUR EMPLOYER</vt:lpstr>
      <vt:lpstr>TALKING ABOUT YOUR  CARING ROLE AT WORK</vt:lpstr>
      <vt:lpstr>PREPARE FOR THE CONVERSATION</vt:lpstr>
      <vt:lpstr>CARER PASSPORTS</vt:lpstr>
      <vt:lpstr>PowerPoint Presentation</vt:lpstr>
      <vt:lpstr>PowerPoint Presentation</vt:lpstr>
      <vt:lpstr>PowerPoint Presentation</vt:lpstr>
      <vt:lpstr>ACCESSING SUPPORT</vt:lpstr>
      <vt:lpstr>CARERS TRUST SERVICES</vt:lpstr>
      <vt:lpstr>RESOURCES FOR CARERS</vt:lpstr>
      <vt:lpstr>OTHER ORGANISATIONS</vt:lpstr>
      <vt:lpstr>Thank you for listening Any Questions?</vt:lpstr>
      <vt:lpstr>CONTACT 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Enhanced COVID 19  services for carers</dc:title>
  <dc:creator>Tahira Procter</dc:creator>
  <cp:lastModifiedBy>Anna Luczyna</cp:lastModifiedBy>
  <cp:revision>43</cp:revision>
  <dcterms:modified xsi:type="dcterms:W3CDTF">2025-06-11T16:16:50Z</dcterms:modified>
</cp:coreProperties>
</file>