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2" r:id="rId4"/>
  </p:sldMasterIdLst>
  <p:notesMasterIdLst>
    <p:notesMasterId r:id="rId14"/>
  </p:notesMasterIdLst>
  <p:handoutMasterIdLst>
    <p:handoutMasterId r:id="rId15"/>
  </p:handoutMasterIdLst>
  <p:sldIdLst>
    <p:sldId id="256" r:id="rId5"/>
    <p:sldId id="294" r:id="rId6"/>
    <p:sldId id="313" r:id="rId7"/>
    <p:sldId id="314" r:id="rId8"/>
    <p:sldId id="268" r:id="rId9"/>
    <p:sldId id="293" r:id="rId10"/>
    <p:sldId id="288" r:id="rId11"/>
    <p:sldId id="282" r:id="rId12"/>
    <p:sldId id="317" r:id="rId13"/>
  </p:sldIdLst>
  <p:sldSz cx="12192000" cy="6858000"/>
  <p:notesSz cx="6865938" cy="91582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63" autoAdjust="0"/>
    <p:restoredTop sz="90327" autoAdjust="0"/>
  </p:normalViewPr>
  <p:slideViewPr>
    <p:cSldViewPr snapToGrid="0">
      <p:cViewPr varScale="1">
        <p:scale>
          <a:sx n="45" d="100"/>
          <a:sy n="45" d="100"/>
        </p:scale>
        <p:origin x="915" y="2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4975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DE74C-177F-4F69-AF8E-E1214C430823}" type="datetimeFigureOut">
              <a:rPr lang="en-GB" smtClean="0"/>
              <a:pPr/>
              <a:t>29/01/2025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99500"/>
            <a:ext cx="2974975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375" y="8699500"/>
            <a:ext cx="2974975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7F868-8568-4E09-A7A7-86E118CFAC8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096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59505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59505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580C73B9-6690-4382-9830-D126441F9A50}" type="datetimeFigureOut">
              <a:rPr lang="en-GB" smtClean="0"/>
              <a:pPr/>
              <a:t>29/01/2025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4588"/>
            <a:ext cx="5492750" cy="3090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594" y="4407426"/>
            <a:ext cx="5492750" cy="3606076"/>
          </a:xfrm>
          <a:prstGeom prst="rect">
            <a:avLst/>
          </a:prstGeom>
        </p:spPr>
        <p:txBody>
          <a:bodyPr vert="horz" lIns="91559" tIns="45779" rIns="91559" bIns="4577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98785"/>
            <a:ext cx="2975240" cy="459504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9109" y="8698785"/>
            <a:ext cx="2975240" cy="459504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184BC2EF-684C-4701-BBE6-4E03B3C663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02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 song for assembly: </a:t>
            </a:r>
          </a:p>
          <a:p>
            <a:r>
              <a:rPr lang="en-GB" dirty="0"/>
              <a:t>https://youtu.be/Yc6T9iY9SOU - Bruno Mars, Count on Me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4BC2EF-684C-4701-BBE6-4E03B3C66368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29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Ask the pupils their thoughts on what a young carer is?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BC2EF-684C-4701-BBE6-4E03B3C6636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958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Explain that Young Carers can be anyone aged 5-18 years old</a:t>
            </a:r>
          </a:p>
          <a:p>
            <a:r>
              <a:rPr lang="en-GB" dirty="0"/>
              <a:t>The Young Carers Service provides support up to 25years old. </a:t>
            </a:r>
          </a:p>
          <a:p>
            <a:r>
              <a:rPr lang="en-GB" dirty="0"/>
              <a:t>There can be many reasons that young people and adults, become carers – this may be because a loved one has a long term illness, a disability, poor mental health, substance misuse issues or elderly/frail.</a:t>
            </a:r>
          </a:p>
          <a:p>
            <a:r>
              <a:rPr lang="en-GB" dirty="0"/>
              <a:t>Young Carers do not need to live with the person they care for, such as grandparents. They may only visit once or twice a week to help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BC2EF-684C-4701-BBE6-4E03B3C66368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183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Young Carers do different jobs, that may be similar to usual chores… but Young Carers do these more often.</a:t>
            </a:r>
          </a:p>
          <a:p>
            <a:r>
              <a:rPr lang="en-GB" dirty="0"/>
              <a:t>This may include, emotional support – having a chat, making a cuppa and checking in </a:t>
            </a:r>
          </a:p>
          <a:p>
            <a:r>
              <a:rPr lang="en-GB" dirty="0"/>
              <a:t>Doing housework – laundry, cooking, washing, hoovering etc. </a:t>
            </a:r>
          </a:p>
          <a:p>
            <a:r>
              <a:rPr lang="en-GB" dirty="0"/>
              <a:t>Looking after siblings </a:t>
            </a:r>
          </a:p>
          <a:p>
            <a:r>
              <a:rPr lang="en-GB" dirty="0"/>
              <a:t>Administering medicine and helping with personal care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BC2EF-684C-4701-BBE6-4E03B3C66368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940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Introduce a short game of Guess the Young Carer </a:t>
            </a:r>
          </a:p>
          <a:p>
            <a:r>
              <a:rPr lang="en-GB" dirty="0"/>
              <a:t>Thumbs up if you think the child in the scenario is a young carer, or thumbs down if you think not a young carer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BC2EF-684C-4701-BBE6-4E03B3C66368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814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4BC2EF-684C-4701-BBE6-4E03B3C66368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671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the Young Carers service does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BC2EF-684C-4701-BBE6-4E03B3C6636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153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Young carers service, Coventry can be searched on google</a:t>
            </a:r>
          </a:p>
          <a:p>
            <a:r>
              <a:rPr lang="en-GB" dirty="0"/>
              <a:t>Provide the name of a staff member in school that children can speak to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4BC2EF-684C-4701-BBE6-4E03B3C66368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131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4198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0593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4636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64218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05554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36041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1876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99635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03882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307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97354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58213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108897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4250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22199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7027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79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974337" y="1265314"/>
            <a:ext cx="4299666" cy="3249131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GB" sz="4600" dirty="0">
                <a:ln>
                  <a:solidFill>
                    <a:schemeClr val="tx1"/>
                  </a:solidFill>
                </a:ln>
                <a:latin typeface="Arial Rounded MT Bold" pitchFamily="34" charset="0"/>
              </a:rPr>
              <a:t>Yo</a:t>
            </a:r>
            <a:r>
              <a:rPr lang="en-GB" sz="4600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u</a:t>
            </a:r>
            <a:r>
              <a:rPr lang="en-GB" sz="4600" dirty="0">
                <a:ln>
                  <a:solidFill>
                    <a:schemeClr val="tx1"/>
                  </a:solidFill>
                </a:ln>
                <a:latin typeface="Arial Rounded MT Bold" pitchFamily="34" charset="0"/>
              </a:rPr>
              <a:t>ng Care</a:t>
            </a:r>
            <a:r>
              <a:rPr lang="en-GB" sz="4600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</a:t>
            </a:r>
            <a:r>
              <a:rPr lang="en-GB" sz="4600" dirty="0">
                <a:ln>
                  <a:solidFill>
                    <a:schemeClr val="tx1"/>
                  </a:solidFill>
                </a:ln>
                <a:latin typeface="Arial Rounded MT Bold" pitchFamily="34" charset="0"/>
              </a:rPr>
              <a:t>s </a:t>
            </a:r>
            <a:br>
              <a:rPr lang="en-GB" sz="4600" dirty="0">
                <a:ln>
                  <a:solidFill>
                    <a:schemeClr val="tx1"/>
                  </a:solidFill>
                </a:ln>
                <a:latin typeface="Arial Rounded MT Bold" pitchFamily="34" charset="0"/>
              </a:rPr>
            </a:br>
            <a:r>
              <a:rPr lang="en-GB" sz="4600" dirty="0">
                <a:ln>
                  <a:solidFill>
                    <a:schemeClr val="tx1"/>
                  </a:solidFill>
                </a:ln>
                <a:latin typeface="Arial Rounded MT Bold" pitchFamily="34" charset="0"/>
              </a:rPr>
              <a:t>in </a:t>
            </a:r>
            <a:br>
              <a:rPr lang="en-GB" sz="4600" dirty="0">
                <a:ln>
                  <a:solidFill>
                    <a:schemeClr val="tx1"/>
                  </a:solidFill>
                </a:ln>
                <a:latin typeface="Arial Rounded MT Bold" pitchFamily="34" charset="0"/>
              </a:rPr>
            </a:br>
            <a:r>
              <a:rPr lang="en-GB" sz="4600" dirty="0">
                <a:ln>
                  <a:solidFill>
                    <a:schemeClr val="tx1"/>
                  </a:solidFill>
                </a:ln>
                <a:latin typeface="Arial Rounded MT Bold" pitchFamily="34" charset="0"/>
              </a:rPr>
              <a:t>Pri</a:t>
            </a:r>
            <a:r>
              <a:rPr lang="en-GB" sz="4600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</a:t>
            </a:r>
            <a:r>
              <a:rPr lang="en-GB" sz="4600" dirty="0">
                <a:ln>
                  <a:solidFill>
                    <a:schemeClr val="tx1"/>
                  </a:solidFill>
                </a:ln>
                <a:latin typeface="Arial Rounded MT Bold" pitchFamily="34" charset="0"/>
              </a:rPr>
              <a:t>ary Sch</a:t>
            </a:r>
            <a:r>
              <a:rPr lang="en-GB" sz="4600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o</a:t>
            </a:r>
            <a:r>
              <a:rPr lang="en-GB" sz="4600" dirty="0">
                <a:ln>
                  <a:solidFill>
                    <a:schemeClr val="tx1"/>
                  </a:solidFill>
                </a:ln>
                <a:latin typeface="Arial Rounded MT Bold" pitchFamily="34" charset="0"/>
              </a:rPr>
              <a:t>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74336" y="4514446"/>
            <a:ext cx="4299666" cy="871042"/>
          </a:xfrm>
        </p:spPr>
        <p:txBody>
          <a:bodyPr>
            <a:normAutofit/>
          </a:bodyPr>
          <a:lstStyle/>
          <a:p>
            <a:pPr algn="l"/>
            <a:r>
              <a:rPr lang="en-GB"/>
              <a:t>   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475850C-9A19-4039-BBA2-7D4E5F0EF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04" y="1724302"/>
            <a:ext cx="3765692" cy="341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67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854" y="-209005"/>
            <a:ext cx="11168923" cy="68580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endParaRPr lang="en-GB" sz="9600" dirty="0">
              <a:ln>
                <a:solidFill>
                  <a:schemeClr val="tx1"/>
                </a:solidFill>
              </a:ln>
              <a:solidFill>
                <a:srgbClr val="92D050"/>
              </a:solidFill>
              <a:latin typeface="AR DARLING" pitchFamily="2" charset="0"/>
            </a:endParaRPr>
          </a:p>
          <a:p>
            <a:pPr algn="ctr">
              <a:buNone/>
            </a:pPr>
            <a:r>
              <a:rPr lang="en-GB" sz="9600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latin typeface="Arial Rounded MT Bold" pitchFamily="34" charset="0"/>
              </a:rPr>
              <a:t>WHO </a:t>
            </a:r>
          </a:p>
          <a:p>
            <a:pPr algn="ctr">
              <a:buNone/>
            </a:pPr>
            <a:r>
              <a:rPr lang="en-GB" sz="9600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latin typeface="Arial Rounded MT Bold" pitchFamily="34" charset="0"/>
              </a:rPr>
              <a:t>ARE</a:t>
            </a:r>
          </a:p>
          <a:p>
            <a:pPr algn="ctr">
              <a:buNone/>
            </a:pPr>
            <a:r>
              <a:rPr lang="en-GB" sz="9600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latin typeface="Arial Rounded MT Bold" pitchFamily="34" charset="0"/>
              </a:rPr>
              <a:t>‘YOUNG CARERS’?</a:t>
            </a:r>
          </a:p>
        </p:txBody>
      </p:sp>
      <p:pic>
        <p:nvPicPr>
          <p:cNvPr id="46084" name="Picture 4" descr="Image result for children question clip 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9307"/>
            <a:ext cx="3581323" cy="3957852"/>
          </a:xfrm>
          <a:prstGeom prst="rect">
            <a:avLst/>
          </a:prstGeom>
          <a:noFill/>
        </p:spPr>
      </p:pic>
      <p:pic>
        <p:nvPicPr>
          <p:cNvPr id="6" name="Picture 5" descr="Image result for children question clip art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30101" y="232012"/>
            <a:ext cx="3361899" cy="4012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6463" y="168677"/>
            <a:ext cx="5365695" cy="489783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5400" dirty="0">
                <a:solidFill>
                  <a:schemeClr val="bg1"/>
                </a:solidFill>
                <a:latin typeface="Arial Rounded MT Bold" pitchFamily="34" charset="0"/>
              </a:rPr>
              <a:t>YOUNG </a:t>
            </a:r>
          </a:p>
          <a:p>
            <a:pPr algn="ctr"/>
            <a:r>
              <a:rPr lang="en-GB" sz="5400" dirty="0">
                <a:solidFill>
                  <a:schemeClr val="bg1"/>
                </a:solidFill>
                <a:latin typeface="Arial Rounded MT Bold" pitchFamily="34" charset="0"/>
              </a:rPr>
              <a:t>CARERS</a:t>
            </a:r>
          </a:p>
          <a:p>
            <a:pPr algn="ctr"/>
            <a:r>
              <a:rPr lang="en-GB" sz="2000" b="1" dirty="0">
                <a:latin typeface="Cambria" pitchFamily="18" charset="0"/>
              </a:rPr>
              <a:t>Aged 5 – 18 years old </a:t>
            </a:r>
          </a:p>
          <a:p>
            <a:endParaRPr lang="en-GB" sz="2000" b="1" dirty="0">
              <a:latin typeface="Cambria" pitchFamily="18" charset="0"/>
            </a:endParaRPr>
          </a:p>
          <a:p>
            <a:r>
              <a:rPr lang="en-GB" sz="2000" b="1" i="1" dirty="0">
                <a:latin typeface="Cambria" pitchFamily="18" charset="0"/>
              </a:rPr>
              <a:t>May care for mum, dad, carer, brother, sister, grandparent/s, friend or neighbour</a:t>
            </a:r>
          </a:p>
          <a:p>
            <a:pPr algn="ctr"/>
            <a:endParaRPr lang="en-GB" sz="2000" dirty="0">
              <a:solidFill>
                <a:schemeClr val="bg1"/>
              </a:solidFill>
              <a:latin typeface="AR DARLING" pitchFamily="2" charset="0"/>
            </a:endParaRPr>
          </a:p>
        </p:txBody>
      </p:sp>
      <p:pic>
        <p:nvPicPr>
          <p:cNvPr id="5" name="Picture 4" descr="http://cliparts.co/cliparts/BTa/EpM/BTaEpM9T8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7166" y="0"/>
            <a:ext cx="5404834" cy="6103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Image result for crutches clip art 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89" b="5145"/>
          <a:stretch/>
        </p:blipFill>
        <p:spPr bwMode="auto">
          <a:xfrm>
            <a:off x="10361811" y="3513582"/>
            <a:ext cx="1278541" cy="323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hospital clip art"/>
          <p:cNvPicPr>
            <a:picLocks noChangeAspect="1" noChangeArrowheads="1"/>
          </p:cNvPicPr>
          <p:nvPr/>
        </p:nvPicPr>
        <p:blipFill>
          <a:blip r:embed="rId5"/>
          <a:srcRect l="8862" t="4816" r="5899" b="7980"/>
          <a:stretch>
            <a:fillRect/>
          </a:stretch>
        </p:blipFill>
        <p:spPr bwMode="auto">
          <a:xfrm>
            <a:off x="4689139" y="451217"/>
            <a:ext cx="2510244" cy="2137436"/>
          </a:xfrm>
          <a:prstGeom prst="rect">
            <a:avLst/>
          </a:prstGeom>
          <a:noFill/>
        </p:spPr>
      </p:pic>
      <p:pic>
        <p:nvPicPr>
          <p:cNvPr id="2050" name="Picture 2" descr="Image result for in a wheelchair clip art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898" y="3595173"/>
            <a:ext cx="1605681" cy="210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depression clip art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548" y="4913103"/>
            <a:ext cx="2014800" cy="194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alcohol and drug clip art 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79" y="4141904"/>
            <a:ext cx="4673061" cy="282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medication clip art 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653" y="3055997"/>
            <a:ext cx="2010513" cy="201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35922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cooking clip art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720" y="298596"/>
            <a:ext cx="1853528" cy="322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reading clip art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557" y="4024794"/>
            <a:ext cx="3173913" cy="245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in a wheelchair clipart 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7028" y="298596"/>
            <a:ext cx="2656392" cy="216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 result for doing the laundry clipart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19" y="3522123"/>
            <a:ext cx="2607929" cy="3075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Image result for dishes clipart 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207" y="3679922"/>
            <a:ext cx="1525814" cy="291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Image result for friend with disability clipart 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240" y="3208914"/>
            <a:ext cx="2012157" cy="312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Image result for tea time with grandparent clipart 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868" y="-418257"/>
            <a:ext cx="3594973" cy="3594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hoovering clip art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799108" y="865871"/>
            <a:ext cx="3713269" cy="25456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024575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4" descr="http://blogs.adobe.com/captivate/files/2011/06/Backgrou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09434" y="1337480"/>
            <a:ext cx="11368584" cy="4926841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en-GB" sz="8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 CHRISTY" pitchFamily="2" charset="0"/>
              <a:ea typeface="+mn-ea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endParaRPr kumimoji="0" lang="en-GB" sz="8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 CHRISTY" pitchFamily="2" charset="0"/>
              <a:ea typeface="+mn-ea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2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Rounded MT Bold" pitchFamily="34" charset="0"/>
              </a:rPr>
              <a:t>Guess</a:t>
            </a:r>
            <a:r>
              <a:rPr lang="en-GB" sz="24000" dirty="0">
                <a:solidFill>
                  <a:srgbClr val="FFFF00"/>
                </a:solidFill>
                <a:latin typeface="Arial Rounded MT Bold" pitchFamily="34" charset="0"/>
              </a:rPr>
              <a:t> 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sz="24000" dirty="0">
                <a:solidFill>
                  <a:srgbClr val="FFFF00"/>
                </a:solidFill>
                <a:latin typeface="Arial Rounded MT Bold" pitchFamily="34" charset="0"/>
              </a:rPr>
              <a:t>the 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sz="24000" dirty="0">
                <a:solidFill>
                  <a:srgbClr val="FFFF00"/>
                </a:solidFill>
                <a:latin typeface="Arial Rounded MT Bold" pitchFamily="34" charset="0"/>
              </a:rPr>
              <a:t>Young Carer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6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Rounded MT Bold" pitchFamily="34" charset="0"/>
              </a:rPr>
              <a:t>    (THUMBS</a:t>
            </a:r>
            <a:r>
              <a:rPr kumimoji="0" lang="en-GB" sz="6400" b="0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Rounded MT Bold" pitchFamily="34" charset="0"/>
              </a:rPr>
              <a:t> UP/THUMBS DOWN) </a:t>
            </a:r>
            <a:endParaRPr kumimoji="0" lang="en-GB" sz="6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Rounded MT Bold" pitchFamily="34" charset="0"/>
            </a:endParaRPr>
          </a:p>
        </p:txBody>
      </p:sp>
      <p:pic>
        <p:nvPicPr>
          <p:cNvPr id="9" name="Picture 6" descr="Image result for firework clip 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4137" y="274311"/>
            <a:ext cx="1769318" cy="1907146"/>
          </a:xfrm>
          <a:prstGeom prst="rect">
            <a:avLst/>
          </a:prstGeom>
          <a:noFill/>
        </p:spPr>
      </p:pic>
      <p:pic>
        <p:nvPicPr>
          <p:cNvPr id="10" name="Picture 6" descr="Image result for firework clip 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37176" y="1544345"/>
            <a:ext cx="1166759" cy="1257648"/>
          </a:xfrm>
          <a:prstGeom prst="rect">
            <a:avLst/>
          </a:prstGeom>
          <a:noFill/>
        </p:spPr>
      </p:pic>
      <p:pic>
        <p:nvPicPr>
          <p:cNvPr id="11" name="Picture 6" descr="Image result for firework clip 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8940" y="1504086"/>
            <a:ext cx="1166759" cy="1257648"/>
          </a:xfrm>
          <a:prstGeom prst="rect">
            <a:avLst/>
          </a:prstGeom>
          <a:noFill/>
        </p:spPr>
      </p:pic>
      <p:pic>
        <p:nvPicPr>
          <p:cNvPr id="12" name="Picture 6" descr="Image result for firework clip 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3517" y="4661720"/>
            <a:ext cx="1632262" cy="1759413"/>
          </a:xfrm>
          <a:prstGeom prst="rect">
            <a:avLst/>
          </a:prstGeom>
          <a:noFill/>
        </p:spPr>
      </p:pic>
      <p:pic>
        <p:nvPicPr>
          <p:cNvPr id="13" name="Picture 6" descr="Image result for firework clip 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78752" y="4301193"/>
            <a:ext cx="1894299" cy="20418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253656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943372"/>
              </p:ext>
            </p:extLst>
          </p:nvPr>
        </p:nvGraphicFramePr>
        <p:xfrm>
          <a:off x="0" y="1828800"/>
          <a:ext cx="1219200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rgbClr val="00B0F0"/>
                          </a:solidFill>
                        </a:rPr>
                        <a:t>Is Olivia a</a:t>
                      </a:r>
                      <a:r>
                        <a:rPr lang="en-GB" sz="2400" baseline="0" dirty="0">
                          <a:solidFill>
                            <a:srgbClr val="00B0F0"/>
                          </a:solidFill>
                        </a:rPr>
                        <a:t> Young Carer?</a:t>
                      </a:r>
                      <a:endParaRPr lang="en-GB" sz="240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Olivia is 9 years old,</a:t>
                      </a:r>
                      <a:r>
                        <a:rPr lang="en-GB" sz="1800" baseline="0" dirty="0">
                          <a:solidFill>
                            <a:schemeClr val="tx1"/>
                          </a:solidFill>
                        </a:rPr>
                        <a:t> her grandma has dementia and can be very forgetful. Olivia visits Grandma on the weekends with her mum.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aseline="0" dirty="0">
                          <a:solidFill>
                            <a:schemeClr val="tx1"/>
                          </a:solidFill>
                        </a:rPr>
                        <a:t>Olivia gives her grandma a cup of tea and watches TV. Olivia also does the dusting to help clean up.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aseline="0" dirty="0">
                          <a:solidFill>
                            <a:schemeClr val="tx1"/>
                          </a:solidFill>
                        </a:rPr>
                        <a:t>Before heading home, Olivia reminds grandma to have her medicine by leaving a note on the fridge.</a:t>
                      </a:r>
                      <a:r>
                        <a:rPr lang="en-GB" sz="1800" baseline="0" dirty="0"/>
                        <a:t>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Is Jayne a Young Carer?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Jayne is 5 years</a:t>
                      </a:r>
                      <a:r>
                        <a:rPr lang="en-GB" sz="1800" baseline="0" dirty="0">
                          <a:solidFill>
                            <a:schemeClr val="bg1"/>
                          </a:solidFill>
                        </a:rPr>
                        <a:t> old. Her mum is very poorly with the flu, and Dad works very long hours which means Jayne has to look after mum for the week!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aseline="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aseline="0" dirty="0">
                          <a:solidFill>
                            <a:schemeClr val="bg1"/>
                          </a:solidFill>
                        </a:rPr>
                        <a:t>Jayne has been giving mummy lots of water to drink and had to help when mummy was being sick.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aseline="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aseline="0" dirty="0">
                          <a:solidFill>
                            <a:schemeClr val="bg1"/>
                          </a:solidFill>
                        </a:rPr>
                        <a:t>Jayne is also having to wake her mummy up to have her flu medicine.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GB" sz="2400" dirty="0">
                          <a:solidFill>
                            <a:srgbClr val="00B0F0"/>
                          </a:solidFill>
                        </a:rPr>
                        <a:t>Is Jas</a:t>
                      </a:r>
                      <a:r>
                        <a:rPr lang="en-GB" sz="2400" baseline="0" dirty="0">
                          <a:solidFill>
                            <a:srgbClr val="00B0F0"/>
                          </a:solidFill>
                        </a:rPr>
                        <a:t> a Young Carer?</a:t>
                      </a:r>
                      <a:endParaRPr lang="en-GB" sz="2400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Jas</a:t>
                      </a:r>
                      <a:r>
                        <a:rPr lang="en-GB" sz="1800" baseline="0" dirty="0">
                          <a:solidFill>
                            <a:schemeClr val="tx1"/>
                          </a:solidFill>
                        </a:rPr>
                        <a:t> is 11 years old, he lives with his mum and dad. Dad is in a wheelchair and Jas sometimes has to help mum moving dad onto the sofa or into bed if he is having a bad day. </a:t>
                      </a:r>
                    </a:p>
                    <a:p>
                      <a:endParaRPr lang="en-GB" sz="18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800" baseline="0" dirty="0">
                          <a:solidFill>
                            <a:schemeClr val="tx1"/>
                          </a:solidFill>
                        </a:rPr>
                        <a:t>He helps by pulling dad’s legs up onto the bed, or propping dad up so he is comfortable. </a:t>
                      </a:r>
                    </a:p>
                    <a:p>
                      <a:endParaRPr lang="en-GB" sz="18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sz="1800" baseline="0" dirty="0">
                          <a:solidFill>
                            <a:schemeClr val="tx1"/>
                          </a:solidFill>
                        </a:rPr>
                        <a:t>He also helps by keeping dad company when mum is busy with chores or has to pop out to do the shopping.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4034" name="Picture 2" descr="Image result for Happy Girl carto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6971" y="0"/>
            <a:ext cx="2210939" cy="2122502"/>
          </a:xfrm>
          <a:prstGeom prst="rect">
            <a:avLst/>
          </a:prstGeom>
          <a:noFill/>
        </p:spPr>
      </p:pic>
      <p:pic>
        <p:nvPicPr>
          <p:cNvPr id="44036" name="Picture 4" descr="Image result for girl clip ar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59882" y="169817"/>
            <a:ext cx="1016723" cy="1977818"/>
          </a:xfrm>
          <a:prstGeom prst="rect">
            <a:avLst/>
          </a:prstGeom>
          <a:noFill/>
        </p:spPr>
      </p:pic>
      <p:pic>
        <p:nvPicPr>
          <p:cNvPr id="44038" name="Picture 6" descr="Image result for indian boy clip ar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60275" y="156754"/>
            <a:ext cx="972890" cy="1927129"/>
          </a:xfrm>
          <a:prstGeom prst="rect">
            <a:avLst/>
          </a:prstGeom>
          <a:noFill/>
        </p:spPr>
      </p:pic>
      <p:pic>
        <p:nvPicPr>
          <p:cNvPr id="6" name="Picture 5" descr="Image result for THUMBS UP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44274" y="1092816"/>
            <a:ext cx="115252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mage result for THUMBS UP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8461611" y="899213"/>
            <a:ext cx="1111511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Image result for THUMBS dow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4258102" y="232013"/>
            <a:ext cx="759537" cy="7352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cdn.vectorstock.com/i/composite/40,55/kids-frame-vector-624055.jpg"/>
          <p:cNvPicPr>
            <a:picLocks noChangeAspect="1" noChangeArrowheads="1"/>
          </p:cNvPicPr>
          <p:nvPr/>
        </p:nvPicPr>
        <p:blipFill>
          <a:blip r:embed="rId3"/>
          <a:srcRect t="9066" b="13268"/>
          <a:stretch>
            <a:fillRect/>
          </a:stretch>
        </p:blipFill>
        <p:spPr bwMode="auto">
          <a:xfrm>
            <a:off x="3802988" y="0"/>
            <a:ext cx="8389012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636526" y="177421"/>
            <a:ext cx="4667534" cy="64940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  <a:p>
            <a:pPr algn="ctr"/>
            <a:r>
              <a:rPr lang="en-GB" sz="2600" b="1" dirty="0">
                <a:latin typeface="Tempus Sans ITC" pitchFamily="82" charset="0"/>
              </a:rPr>
              <a:t>Meet other Young Carers </a:t>
            </a:r>
          </a:p>
          <a:p>
            <a:pPr algn="ctr"/>
            <a:endParaRPr lang="en-GB" sz="2600" b="1" dirty="0">
              <a:latin typeface="Cambria" pitchFamily="18" charset="0"/>
            </a:endParaRPr>
          </a:p>
          <a:p>
            <a:pPr algn="ctr"/>
            <a:r>
              <a:rPr lang="en-GB" sz="2600" b="1" dirty="0">
                <a:latin typeface="Tempus Sans ITC" pitchFamily="82" charset="0"/>
              </a:rPr>
              <a:t>Make friends</a:t>
            </a:r>
          </a:p>
          <a:p>
            <a:pPr algn="ctr"/>
            <a:endParaRPr lang="en-GB" sz="2600" b="1" dirty="0">
              <a:latin typeface="Tempus Sans ITC" pitchFamily="82" charset="0"/>
            </a:endParaRPr>
          </a:p>
          <a:p>
            <a:pPr algn="ctr"/>
            <a:r>
              <a:rPr lang="en-GB" sz="2600" b="1" dirty="0">
                <a:latin typeface="Tempus Sans ITC" pitchFamily="82" charset="0"/>
              </a:rPr>
              <a:t>Fun activities – youth clubs, movie nights, and cooking sessions</a:t>
            </a:r>
          </a:p>
          <a:p>
            <a:pPr algn="ctr"/>
            <a:endParaRPr lang="en-GB" sz="2600" b="1" dirty="0">
              <a:latin typeface="Tempus Sans ITC" pitchFamily="82" charset="0"/>
            </a:endParaRPr>
          </a:p>
          <a:p>
            <a:pPr algn="ctr"/>
            <a:r>
              <a:rPr lang="en-GB" sz="2600" b="1" dirty="0">
                <a:latin typeface="Tempus Sans ITC" pitchFamily="82" charset="0"/>
              </a:rPr>
              <a:t>Trips and days out – to the seaside or to see a play!</a:t>
            </a:r>
          </a:p>
          <a:p>
            <a:pPr algn="ctr"/>
            <a:endParaRPr lang="en-GB" sz="2600" b="1" dirty="0">
              <a:latin typeface="Tempus Sans ITC" pitchFamily="82" charset="0"/>
            </a:endParaRPr>
          </a:p>
          <a:p>
            <a:pPr algn="ctr"/>
            <a:r>
              <a:rPr lang="en-GB" sz="2600" b="1" dirty="0">
                <a:latin typeface="Tempus Sans ITC" pitchFamily="82" charset="0"/>
              </a:rPr>
              <a:t>Emotional support – if you’re feeling sad or confused, and would like somebody to talk to</a:t>
            </a:r>
          </a:p>
          <a:p>
            <a:pPr algn="ctr"/>
            <a:endParaRPr lang="en-GB" sz="2600" dirty="0">
              <a:latin typeface="Tempus Sans ITC" pitchFamily="82" charset="0"/>
            </a:endParaRPr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3397B68D-5137-B19F-D9E3-0AD6A4717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09" y="1444782"/>
            <a:ext cx="3676879" cy="333676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Image result for classroom chalkboard clipart"/>
          <p:cNvPicPr>
            <a:picLocks noChangeAspect="1" noChangeArrowheads="1"/>
          </p:cNvPicPr>
          <p:nvPr/>
        </p:nvPicPr>
        <p:blipFill>
          <a:blip r:embed="rId3"/>
          <a:srcRect b="31978"/>
          <a:stretch>
            <a:fillRect/>
          </a:stretch>
        </p:blipFill>
        <p:spPr bwMode="auto">
          <a:xfrm>
            <a:off x="0" y="1480782"/>
            <a:ext cx="12192000" cy="5377218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125338" y="1787857"/>
            <a:ext cx="861173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4000" b="1" dirty="0">
                <a:solidFill>
                  <a:schemeClr val="bg1"/>
                </a:solidFill>
                <a:latin typeface="MV Boli" pitchFamily="2" charset="0"/>
                <a:cs typeface="MV Boli" pitchFamily="2" charset="0"/>
              </a:rPr>
              <a:t>Speak to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chemeClr val="bg1"/>
                </a:solidFill>
                <a:latin typeface="MV Boli" pitchFamily="2" charset="0"/>
                <a:cs typeface="MV Boli" pitchFamily="2" charset="0"/>
              </a:rPr>
              <a:t>an adult in your school</a:t>
            </a:r>
          </a:p>
          <a:p>
            <a:pPr lvl="0"/>
            <a:endParaRPr lang="en-GB" sz="3200" b="1" dirty="0">
              <a:solidFill>
                <a:schemeClr val="bg1"/>
              </a:solidFill>
              <a:latin typeface="Cambria" pitchFamily="18" charset="0"/>
            </a:endParaRPr>
          </a:p>
          <a:p>
            <a:pPr marL="571500" lvl="0" indent="-571500" algn="ctr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chemeClr val="bg1"/>
                </a:solidFill>
                <a:latin typeface="MV Boli" pitchFamily="2" charset="0"/>
                <a:cs typeface="MV Boli" pitchFamily="2" charset="0"/>
              </a:rPr>
              <a:t>someone you trust</a:t>
            </a:r>
          </a:p>
          <a:p>
            <a:pPr lvl="0" algn="ctr"/>
            <a:endParaRPr lang="en-GB" sz="3200" dirty="0">
              <a:solidFill>
                <a:schemeClr val="bg1"/>
              </a:solidFill>
              <a:latin typeface="Cambria" pitchFamily="18" charset="0"/>
            </a:endParaRPr>
          </a:p>
          <a:p>
            <a:pPr marL="571500" lvl="0" indent="-571500" algn="ctr">
              <a:buFont typeface="Arial" panose="020B0604020202020204" pitchFamily="34" charset="0"/>
              <a:buChar char="•"/>
            </a:pPr>
            <a:r>
              <a:rPr lang="en-GB" sz="4000" b="1" dirty="0">
                <a:solidFill>
                  <a:schemeClr val="bg1"/>
                </a:solidFill>
                <a:latin typeface="MV Boli" pitchFamily="2" charset="0"/>
                <a:cs typeface="MV Boli" pitchFamily="2" charset="0"/>
              </a:rPr>
              <a:t>someone from         </a:t>
            </a:r>
          </a:p>
          <a:p>
            <a:pPr lvl="0" algn="ctr"/>
            <a:r>
              <a:rPr lang="en-GB" sz="4000" b="1" dirty="0">
                <a:solidFill>
                  <a:schemeClr val="bg1"/>
                </a:solidFill>
                <a:latin typeface="MV Boli" pitchFamily="2" charset="0"/>
                <a:cs typeface="MV Boli" pitchFamily="2" charset="0"/>
              </a:rPr>
              <a:t>       the Young Carers Service</a:t>
            </a:r>
            <a:endParaRPr lang="en-GB" sz="4000" dirty="0">
              <a:solidFill>
                <a:schemeClr val="bg1"/>
              </a:solidFill>
              <a:latin typeface="MV Boli" pitchFamily="2" charset="0"/>
              <a:cs typeface="MV Boli" pitchFamily="2" charset="0"/>
            </a:endParaRPr>
          </a:p>
          <a:p>
            <a:pPr algn="ctr"/>
            <a:r>
              <a:rPr lang="en-GB" sz="3200" b="1" dirty="0">
                <a:solidFill>
                  <a:schemeClr val="bg1"/>
                </a:solidFill>
              </a:rPr>
              <a:t>               </a:t>
            </a:r>
            <a:endParaRPr lang="en-GB" sz="3200" dirty="0">
              <a:solidFill>
                <a:schemeClr val="bg1"/>
              </a:solidFill>
            </a:endParaRPr>
          </a:p>
          <a:p>
            <a:pPr lvl="0"/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331" y="0"/>
            <a:ext cx="92804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  <a:latin typeface="Arial Rounded MT Bold" pitchFamily="34" charset="0"/>
              </a:rPr>
              <a:t>If you think you may be a young carer…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age result for thank you for listening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575" y="57591"/>
            <a:ext cx="7441253" cy="558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95A28224-300E-2608-4A1B-E0280826F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5013325"/>
            <a:ext cx="57277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44531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66316170DA1E4EA33E0D4173381AD3" ma:contentTypeVersion="18" ma:contentTypeDescription="Create a new document." ma:contentTypeScope="" ma:versionID="e244df85eb04c81563b5b38757c8ea9d">
  <xsd:schema xmlns:xsd="http://www.w3.org/2001/XMLSchema" xmlns:xs="http://www.w3.org/2001/XMLSchema" xmlns:p="http://schemas.microsoft.com/office/2006/metadata/properties" xmlns:ns2="63f2380b-0c96-4f13-b7bd-4efb2e7a409d" xmlns:ns3="7a187ba7-4ee6-40cd-a821-8775ec6fa3ed" targetNamespace="http://schemas.microsoft.com/office/2006/metadata/properties" ma:root="true" ma:fieldsID="dab8cdaf5f9b1d4cc971c2face931d3c" ns2:_="" ns3:_="">
    <xsd:import namespace="63f2380b-0c96-4f13-b7bd-4efb2e7a409d"/>
    <xsd:import namespace="7a187ba7-4ee6-40cd-a821-8775ec6fa3e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2380b-0c96-4f13-b7bd-4efb2e7a409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0cf993-7acb-408b-a51c-c5b57ed156ff}" ma:internalName="TaxCatchAll" ma:showField="CatchAllData" ma:web="63f2380b-0c96-4f13-b7bd-4efb2e7a40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87ba7-4ee6-40cd-a821-8775ec6fa3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fbe5379-f51c-4d60-b266-98c9ed200f4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a187ba7-4ee6-40cd-a821-8775ec6fa3ed">
      <Terms xmlns="http://schemas.microsoft.com/office/infopath/2007/PartnerControls"/>
    </lcf76f155ced4ddcb4097134ff3c332f>
    <TaxCatchAll xmlns="63f2380b-0c96-4f13-b7bd-4efb2e7a409d" xsi:nil="true"/>
  </documentManagement>
</p:properties>
</file>

<file path=customXml/itemProps1.xml><?xml version="1.0" encoding="utf-8"?>
<ds:datastoreItem xmlns:ds="http://schemas.openxmlformats.org/officeDocument/2006/customXml" ds:itemID="{88009853-7D05-484D-8576-D50C8A74FB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f2380b-0c96-4f13-b7bd-4efb2e7a409d"/>
    <ds:schemaRef ds:uri="7a187ba7-4ee6-40cd-a821-8775ec6fa3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C94151-7696-4273-8443-BC37C5E944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89F65C-81D4-4C0D-9068-0E85915A9107}">
  <ds:schemaRefs>
    <ds:schemaRef ds:uri="http://schemas.microsoft.com/office/2006/metadata/properties"/>
    <ds:schemaRef ds:uri="http://schemas.microsoft.com/office/infopath/2007/PartnerControls"/>
    <ds:schemaRef ds:uri="7a187ba7-4ee6-40cd-a821-8775ec6fa3ed"/>
    <ds:schemaRef ds:uri="63f2380b-0c96-4f13-b7bd-4efb2e7a409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628</Words>
  <Application>Microsoft Office PowerPoint</Application>
  <PresentationFormat>Widescreen</PresentationFormat>
  <Paragraphs>85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 CHRISTY</vt:lpstr>
      <vt:lpstr>AR DARLING</vt:lpstr>
      <vt:lpstr>Arial</vt:lpstr>
      <vt:lpstr>Arial Rounded MT Bold</vt:lpstr>
      <vt:lpstr>Calibri</vt:lpstr>
      <vt:lpstr>Cambria</vt:lpstr>
      <vt:lpstr>MV Boli</vt:lpstr>
      <vt:lpstr>Tempus Sans ITC</vt:lpstr>
      <vt:lpstr>Trebuchet MS</vt:lpstr>
      <vt:lpstr>Wingdings 3</vt:lpstr>
      <vt:lpstr>Facet</vt:lpstr>
      <vt:lpstr>Young Carers  in  Primary Schools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Young Carers in Education</dc:title>
  <dc:creator>Sukhdeep Singh</dc:creator>
  <cp:lastModifiedBy>Kelly Butler</cp:lastModifiedBy>
  <cp:revision>370</cp:revision>
  <dcterms:created xsi:type="dcterms:W3CDTF">2016-06-04T12:01:40Z</dcterms:created>
  <dcterms:modified xsi:type="dcterms:W3CDTF">2025-01-29T07:29:47Z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0x0101008766316170DA1E4EA33E0D4173381AD3</vt:lpwstr>
  </property>
  <property fmtid="{D5CDD505-2E9C-101B-9397-08002B2CF9AE}" pid="3" name="MediaServiceImageTags">
    <vt:lpwstr/>
  </property>
</Properties>
</file>