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57" r:id="rId6"/>
    <p:sldId id="259" r:id="rId7"/>
    <p:sldId id="260" r:id="rId8"/>
    <p:sldId id="258" r:id="rId9"/>
    <p:sldId id="261" r:id="rId10"/>
    <p:sldId id="264" r:id="rId11"/>
    <p:sldId id="262" r:id="rId12"/>
    <p:sldId id="263" r:id="rId13"/>
    <p:sldId id="265" r:id="rId14"/>
    <p:sldId id="268"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09BEE1-56CA-4EA1-91A7-2674F0470B4E}" v="747" dt="2024-09-18T13:42:34.676"/>
    <p1510:client id="{7E6868B2-DDCC-B83F-4ED8-E81EFC3A0F8A}" v="2" dt="2024-09-18T13:01:25.114"/>
    <p1510:client id="{AAC239D5-B3BD-4A4A-91B1-3537DEC2C5B4}" v="1014" dt="2024-09-18T08:19:56.918"/>
    <p1510:client id="{BBC838EA-3EDF-7645-B84B-8994F3B83776}" v="2" dt="2024-09-18T13:33:54.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50937" autoAdjust="0"/>
  </p:normalViewPr>
  <p:slideViewPr>
    <p:cSldViewPr snapToGrid="0">
      <p:cViewPr>
        <p:scale>
          <a:sx n="28" d="100"/>
          <a:sy n="28" d="100"/>
        </p:scale>
        <p:origin x="1642" y="-45"/>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37" d="100"/>
          <a:sy n="37" d="100"/>
        </p:scale>
        <p:origin x="2445" y="45"/>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e Jiminez" userId="71d1aa9a-2a41-4cab-904d-2d97aefb53ea" providerId="ADAL" clId="{BBC838EA-3EDF-7645-B84B-8994F3B83776}"/>
    <pc:docChg chg="modSld">
      <pc:chgData name="Jamie Jiminez" userId="71d1aa9a-2a41-4cab-904d-2d97aefb53ea" providerId="ADAL" clId="{BBC838EA-3EDF-7645-B84B-8994F3B83776}" dt="2024-09-18T13:33:54.766" v="1" actId="20577"/>
      <pc:docMkLst>
        <pc:docMk/>
      </pc:docMkLst>
      <pc:sldChg chg="modNotesTx">
        <pc:chgData name="Jamie Jiminez" userId="71d1aa9a-2a41-4cab-904d-2d97aefb53ea" providerId="ADAL" clId="{BBC838EA-3EDF-7645-B84B-8994F3B83776}" dt="2024-09-18T13:07:06.677" v="0" actId="20577"/>
        <pc:sldMkLst>
          <pc:docMk/>
          <pc:sldMk cId="2016344547" sldId="261"/>
        </pc:sldMkLst>
      </pc:sldChg>
      <pc:sldChg chg="modNotesTx">
        <pc:chgData name="Jamie Jiminez" userId="71d1aa9a-2a41-4cab-904d-2d97aefb53ea" providerId="ADAL" clId="{BBC838EA-3EDF-7645-B84B-8994F3B83776}" dt="2024-09-18T13:33:54.766" v="1" actId="20577"/>
        <pc:sldMkLst>
          <pc:docMk/>
          <pc:sldMk cId="819433475" sldId="262"/>
        </pc:sldMkLst>
      </pc:sldChg>
    </pc:docChg>
  </pc:docChgLst>
  <pc:docChgLst>
    <pc:chgData name="Jamie Jiminez" userId="S::jamie.jiminez@carerstrusthofe.org.uk::71d1aa9a-2a41-4cab-904d-2d97aefb53ea" providerId="AD" clId="Web-{7E6868B2-DDCC-B83F-4ED8-E81EFC3A0F8A}"/>
    <pc:docChg chg="modSld">
      <pc:chgData name="Jamie Jiminez" userId="S::jamie.jiminez@carerstrusthofe.org.uk::71d1aa9a-2a41-4cab-904d-2d97aefb53ea" providerId="AD" clId="Web-{7E6868B2-DDCC-B83F-4ED8-E81EFC3A0F8A}" dt="2024-09-18T13:08:04.528" v="790"/>
      <pc:docMkLst>
        <pc:docMk/>
      </pc:docMkLst>
      <pc:sldChg chg="modNotes">
        <pc:chgData name="Jamie Jiminez" userId="S::jamie.jiminez@carerstrusthofe.org.uk::71d1aa9a-2a41-4cab-904d-2d97aefb53ea" providerId="AD" clId="Web-{7E6868B2-DDCC-B83F-4ED8-E81EFC3A0F8A}" dt="2024-09-18T13:06:19.510" v="779"/>
        <pc:sldMkLst>
          <pc:docMk/>
          <pc:sldMk cId="749611886" sldId="258"/>
        </pc:sldMkLst>
      </pc:sldChg>
      <pc:sldChg chg="modNotes">
        <pc:chgData name="Jamie Jiminez" userId="S::jamie.jiminez@carerstrusthofe.org.uk::71d1aa9a-2a41-4cab-904d-2d97aefb53ea" providerId="AD" clId="Web-{7E6868B2-DDCC-B83F-4ED8-E81EFC3A0F8A}" dt="2024-09-18T13:05:21.040" v="755"/>
        <pc:sldMkLst>
          <pc:docMk/>
          <pc:sldMk cId="2639664242" sldId="260"/>
        </pc:sldMkLst>
      </pc:sldChg>
      <pc:sldChg chg="modNotes">
        <pc:chgData name="Jamie Jiminez" userId="S::jamie.jiminez@carerstrusthofe.org.uk::71d1aa9a-2a41-4cab-904d-2d97aefb53ea" providerId="AD" clId="Web-{7E6868B2-DDCC-B83F-4ED8-E81EFC3A0F8A}" dt="2024-09-18T13:08:04.528" v="790"/>
        <pc:sldMkLst>
          <pc:docMk/>
          <pc:sldMk cId="2016344547" sldId="261"/>
        </pc:sldMkLst>
      </pc:sldChg>
    </pc:docChg>
  </pc:docChgLst>
  <pc:docChgLst>
    <pc:chgData name="Kelly Butler" userId="3169faae-fd02-4952-9893-0b668be8e625" providerId="ADAL" clId="{AAC239D5-B3BD-4A4A-91B1-3537DEC2C5B4}"/>
    <pc:docChg chg="custSel modSld">
      <pc:chgData name="Kelly Butler" userId="3169faae-fd02-4952-9893-0b668be8e625" providerId="ADAL" clId="{AAC239D5-B3BD-4A4A-91B1-3537DEC2C5B4}" dt="2024-09-19T08:23:13.117" v="2077" actId="20577"/>
      <pc:docMkLst>
        <pc:docMk/>
      </pc:docMkLst>
      <pc:sldChg chg="delSp modSp mod delAnim modAnim modNotesTx">
        <pc:chgData name="Kelly Butler" userId="3169faae-fd02-4952-9893-0b668be8e625" providerId="ADAL" clId="{AAC239D5-B3BD-4A4A-91B1-3537DEC2C5B4}" dt="2024-09-19T08:21:42.220" v="2022" actId="6549"/>
        <pc:sldMkLst>
          <pc:docMk/>
          <pc:sldMk cId="3423078047" sldId="256"/>
        </pc:sldMkLst>
        <pc:spChg chg="del mod">
          <ac:chgData name="Kelly Butler" userId="3169faae-fd02-4952-9893-0b668be8e625" providerId="ADAL" clId="{AAC239D5-B3BD-4A4A-91B1-3537DEC2C5B4}" dt="2024-09-18T07:36:06.454" v="139" actId="478"/>
          <ac:spMkLst>
            <pc:docMk/>
            <pc:sldMk cId="3423078047" sldId="256"/>
            <ac:spMk id="2" creationId="{A8C5E021-9BD6-2970-803D-2E2F37A8D4ED}"/>
          </ac:spMkLst>
        </pc:spChg>
        <pc:picChg chg="mod">
          <ac:chgData name="Kelly Butler" userId="3169faae-fd02-4952-9893-0b668be8e625" providerId="ADAL" clId="{AAC239D5-B3BD-4A4A-91B1-3537DEC2C5B4}" dt="2024-09-18T07:36:18.617" v="142" actId="1076"/>
          <ac:picMkLst>
            <pc:docMk/>
            <pc:sldMk cId="3423078047" sldId="256"/>
            <ac:picMk id="11" creationId="{12A5042F-28FE-BEF0-F87E-F4AEACCC9B37}"/>
          </ac:picMkLst>
        </pc:picChg>
      </pc:sldChg>
      <pc:sldChg chg="modNotesTx">
        <pc:chgData name="Kelly Butler" userId="3169faae-fd02-4952-9893-0b668be8e625" providerId="ADAL" clId="{AAC239D5-B3BD-4A4A-91B1-3537DEC2C5B4}" dt="2024-09-19T08:22:27.003" v="2026" actId="20577"/>
        <pc:sldMkLst>
          <pc:docMk/>
          <pc:sldMk cId="843513822" sldId="257"/>
        </pc:sldMkLst>
      </pc:sldChg>
      <pc:sldChg chg="delSp modSp mod modAnim modNotesTx">
        <pc:chgData name="Kelly Butler" userId="3169faae-fd02-4952-9893-0b668be8e625" providerId="ADAL" clId="{AAC239D5-B3BD-4A4A-91B1-3537DEC2C5B4}" dt="2024-09-19T08:22:33.569" v="2028" actId="20577"/>
        <pc:sldMkLst>
          <pc:docMk/>
          <pc:sldMk cId="465572874" sldId="259"/>
        </pc:sldMkLst>
        <pc:spChg chg="mod">
          <ac:chgData name="Kelly Butler" userId="3169faae-fd02-4952-9893-0b668be8e625" providerId="ADAL" clId="{AAC239D5-B3BD-4A4A-91B1-3537DEC2C5B4}" dt="2024-09-18T08:13:01.176" v="1295" actId="27636"/>
          <ac:spMkLst>
            <pc:docMk/>
            <pc:sldMk cId="465572874" sldId="259"/>
            <ac:spMk id="3" creationId="{A2B9C7A0-5177-21E8-AEE4-1CF7570B5EA7}"/>
          </ac:spMkLst>
        </pc:spChg>
        <pc:picChg chg="del">
          <ac:chgData name="Kelly Butler" userId="3169faae-fd02-4952-9893-0b668be8e625" providerId="ADAL" clId="{AAC239D5-B3BD-4A4A-91B1-3537DEC2C5B4}" dt="2024-09-18T08:12:50.646" v="1291" actId="478"/>
          <ac:picMkLst>
            <pc:docMk/>
            <pc:sldMk cId="465572874" sldId="259"/>
            <ac:picMk id="2050" creationId="{AAB2A5A7-4BC9-A459-2E25-A35B9189457F}"/>
          </ac:picMkLst>
        </pc:picChg>
      </pc:sldChg>
      <pc:sldChg chg="modNotesTx">
        <pc:chgData name="Kelly Butler" userId="3169faae-fd02-4952-9893-0b668be8e625" providerId="ADAL" clId="{AAC239D5-B3BD-4A4A-91B1-3537DEC2C5B4}" dt="2024-09-18T08:14:20.388" v="1479" actId="5793"/>
        <pc:sldMkLst>
          <pc:docMk/>
          <pc:sldMk cId="2639664242" sldId="260"/>
        </pc:sldMkLst>
      </pc:sldChg>
      <pc:sldChg chg="modSp mod modAnim">
        <pc:chgData name="Kelly Butler" userId="3169faae-fd02-4952-9893-0b668be8e625" providerId="ADAL" clId="{AAC239D5-B3BD-4A4A-91B1-3537DEC2C5B4}" dt="2024-09-18T07:50:37.401" v="906" actId="1076"/>
        <pc:sldMkLst>
          <pc:docMk/>
          <pc:sldMk cId="819433475" sldId="262"/>
        </pc:sldMkLst>
        <pc:spChg chg="mod">
          <ac:chgData name="Kelly Butler" userId="3169faae-fd02-4952-9893-0b668be8e625" providerId="ADAL" clId="{AAC239D5-B3BD-4A4A-91B1-3537DEC2C5B4}" dt="2024-09-18T07:50:37.401" v="906" actId="1076"/>
          <ac:spMkLst>
            <pc:docMk/>
            <pc:sldMk cId="819433475" sldId="262"/>
            <ac:spMk id="3" creationId="{BD354B9C-6177-736C-5B2D-C2CFE385678F}"/>
          </ac:spMkLst>
        </pc:spChg>
      </pc:sldChg>
      <pc:sldChg chg="modNotesTx">
        <pc:chgData name="Kelly Butler" userId="3169faae-fd02-4952-9893-0b668be8e625" providerId="ADAL" clId="{AAC239D5-B3BD-4A4A-91B1-3537DEC2C5B4}" dt="2024-09-19T08:14:00.187" v="1902" actId="20577"/>
        <pc:sldMkLst>
          <pc:docMk/>
          <pc:sldMk cId="3165708724" sldId="263"/>
        </pc:sldMkLst>
      </pc:sldChg>
      <pc:sldChg chg="modSp mod modNotesTx">
        <pc:chgData name="Kelly Butler" userId="3169faae-fd02-4952-9893-0b668be8e625" providerId="ADAL" clId="{AAC239D5-B3BD-4A4A-91B1-3537DEC2C5B4}" dt="2024-09-19T08:23:13.117" v="2077" actId="20577"/>
        <pc:sldMkLst>
          <pc:docMk/>
          <pc:sldMk cId="1427389004" sldId="264"/>
        </pc:sldMkLst>
        <pc:spChg chg="mod">
          <ac:chgData name="Kelly Butler" userId="3169faae-fd02-4952-9893-0b668be8e625" providerId="ADAL" clId="{AAC239D5-B3BD-4A4A-91B1-3537DEC2C5B4}" dt="2024-09-18T08:16:51.356" v="1548" actId="20577"/>
          <ac:spMkLst>
            <pc:docMk/>
            <pc:sldMk cId="1427389004" sldId="264"/>
            <ac:spMk id="3" creationId="{19400A15-C63F-7A5F-025D-BE919FE9DB09}"/>
          </ac:spMkLst>
        </pc:spChg>
        <pc:picChg chg="mod">
          <ac:chgData name="Kelly Butler" userId="3169faae-fd02-4952-9893-0b668be8e625" providerId="ADAL" clId="{AAC239D5-B3BD-4A4A-91B1-3537DEC2C5B4}" dt="2024-09-18T08:15:18.699" v="1499" actId="1076"/>
          <ac:picMkLst>
            <pc:docMk/>
            <pc:sldMk cId="1427389004" sldId="264"/>
            <ac:picMk id="5" creationId="{DA46647E-A4E9-8929-D3C6-063AA10869F3}"/>
          </ac:picMkLst>
        </pc:picChg>
      </pc:sldChg>
      <pc:sldChg chg="addSp modSp mod modNotesTx">
        <pc:chgData name="Kelly Butler" userId="3169faae-fd02-4952-9893-0b668be8e625" providerId="ADAL" clId="{AAC239D5-B3BD-4A4A-91B1-3537DEC2C5B4}" dt="2024-09-18T08:19:56.918" v="1896" actId="20577"/>
        <pc:sldMkLst>
          <pc:docMk/>
          <pc:sldMk cId="2657954656" sldId="265"/>
        </pc:sldMkLst>
        <pc:spChg chg="mod">
          <ac:chgData name="Kelly Butler" userId="3169faae-fd02-4952-9893-0b668be8e625" providerId="ADAL" clId="{AAC239D5-B3BD-4A4A-91B1-3537DEC2C5B4}" dt="2024-09-18T08:02:51.201" v="975" actId="20577"/>
          <ac:spMkLst>
            <pc:docMk/>
            <pc:sldMk cId="2657954656" sldId="265"/>
            <ac:spMk id="7" creationId="{AF2A3265-C79F-AD26-1139-49072B9AC2ED}"/>
          </ac:spMkLst>
        </pc:spChg>
        <pc:picChg chg="mod">
          <ac:chgData name="Kelly Butler" userId="3169faae-fd02-4952-9893-0b668be8e625" providerId="ADAL" clId="{AAC239D5-B3BD-4A4A-91B1-3537DEC2C5B4}" dt="2024-09-18T08:04:14.926" v="982" actId="1076"/>
          <ac:picMkLst>
            <pc:docMk/>
            <pc:sldMk cId="2657954656" sldId="265"/>
            <ac:picMk id="8" creationId="{E424BBB0-5B65-2C78-98AD-50FEFA3E578A}"/>
          </ac:picMkLst>
        </pc:picChg>
        <pc:picChg chg="add mod">
          <ac:chgData name="Kelly Butler" userId="3169faae-fd02-4952-9893-0b668be8e625" providerId="ADAL" clId="{AAC239D5-B3BD-4A4A-91B1-3537DEC2C5B4}" dt="2024-09-18T08:04:17.521" v="983" actId="1076"/>
          <ac:picMkLst>
            <pc:docMk/>
            <pc:sldMk cId="2657954656" sldId="265"/>
            <ac:picMk id="1026" creationId="{78F93022-E2D3-47FD-EC33-F139613E53D0}"/>
          </ac:picMkLst>
        </pc:picChg>
      </pc:sldChg>
      <pc:sldChg chg="delSp modSp mod delAnim modAnim">
        <pc:chgData name="Kelly Butler" userId="3169faae-fd02-4952-9893-0b668be8e625" providerId="ADAL" clId="{AAC239D5-B3BD-4A4A-91B1-3537DEC2C5B4}" dt="2024-09-18T08:05:47.697" v="1034" actId="478"/>
        <pc:sldMkLst>
          <pc:docMk/>
          <pc:sldMk cId="3880756311" sldId="267"/>
        </pc:sldMkLst>
        <pc:spChg chg="del mod topLvl">
          <ac:chgData name="Kelly Butler" userId="3169faae-fd02-4952-9893-0b668be8e625" providerId="ADAL" clId="{AAC239D5-B3BD-4A4A-91B1-3537DEC2C5B4}" dt="2024-09-18T08:05:44.046" v="1033" actId="478"/>
          <ac:spMkLst>
            <pc:docMk/>
            <pc:sldMk cId="3880756311" sldId="267"/>
            <ac:spMk id="20" creationId="{368E09CD-E53D-0633-114D-532EE56D412A}"/>
          </ac:spMkLst>
        </pc:spChg>
        <pc:spChg chg="mod">
          <ac:chgData name="Kelly Butler" userId="3169faae-fd02-4952-9893-0b668be8e625" providerId="ADAL" clId="{AAC239D5-B3BD-4A4A-91B1-3537DEC2C5B4}" dt="2024-09-18T08:05:36.720" v="1030" actId="20577"/>
          <ac:spMkLst>
            <pc:docMk/>
            <pc:sldMk cId="3880756311" sldId="267"/>
            <ac:spMk id="21" creationId="{6C238B74-5923-BBFF-0F04-E012F5C43E8E}"/>
          </ac:spMkLst>
        </pc:spChg>
        <pc:grpChg chg="del">
          <ac:chgData name="Kelly Butler" userId="3169faae-fd02-4952-9893-0b668be8e625" providerId="ADAL" clId="{AAC239D5-B3BD-4A4A-91B1-3537DEC2C5B4}" dt="2024-09-18T08:05:44.046" v="1033" actId="478"/>
          <ac:grpSpMkLst>
            <pc:docMk/>
            <pc:sldMk cId="3880756311" sldId="267"/>
            <ac:grpSpMk id="42" creationId="{A91970C3-15EF-0041-8B8B-07377C1B8F5B}"/>
          </ac:grpSpMkLst>
        </pc:grpChg>
        <pc:grpChg chg="del">
          <ac:chgData name="Kelly Butler" userId="3169faae-fd02-4952-9893-0b668be8e625" providerId="ADAL" clId="{AAC239D5-B3BD-4A4A-91B1-3537DEC2C5B4}" dt="2024-09-18T08:05:39.275" v="1031" actId="478"/>
          <ac:grpSpMkLst>
            <pc:docMk/>
            <pc:sldMk cId="3880756311" sldId="267"/>
            <ac:grpSpMk id="43" creationId="{58DAC45D-4199-E7D0-EC04-46D5BEC1B236}"/>
          </ac:grpSpMkLst>
        </pc:grpChg>
        <pc:grpChg chg="del">
          <ac:chgData name="Kelly Butler" userId="3169faae-fd02-4952-9893-0b668be8e625" providerId="ADAL" clId="{AAC239D5-B3BD-4A4A-91B1-3537DEC2C5B4}" dt="2024-09-18T08:05:34.769" v="1029" actId="478"/>
          <ac:grpSpMkLst>
            <pc:docMk/>
            <pc:sldMk cId="3880756311" sldId="267"/>
            <ac:grpSpMk id="44" creationId="{C164891E-3E48-EFE4-2952-FD699AEF579C}"/>
          </ac:grpSpMkLst>
        </pc:grpChg>
        <pc:picChg chg="del">
          <ac:chgData name="Kelly Butler" userId="3169faae-fd02-4952-9893-0b668be8e625" providerId="ADAL" clId="{AAC239D5-B3BD-4A4A-91B1-3537DEC2C5B4}" dt="2024-09-18T08:05:30.077" v="1028" actId="478"/>
          <ac:picMkLst>
            <pc:docMk/>
            <pc:sldMk cId="3880756311" sldId="267"/>
            <ac:picMk id="27" creationId="{F4E1885F-347C-C2DA-6D1F-B6292B902CDD}"/>
          </ac:picMkLst>
        </pc:picChg>
        <pc:picChg chg="del topLvl">
          <ac:chgData name="Kelly Butler" userId="3169faae-fd02-4952-9893-0b668be8e625" providerId="ADAL" clId="{AAC239D5-B3BD-4A4A-91B1-3537DEC2C5B4}" dt="2024-09-18T08:05:47.697" v="1034" actId="478"/>
          <ac:picMkLst>
            <pc:docMk/>
            <pc:sldMk cId="3880756311" sldId="267"/>
            <ac:picMk id="1026" creationId="{7FD12115-D367-4138-5A41-92B0C0DAE67F}"/>
          </ac:picMkLst>
        </pc:picChg>
      </pc:sldChg>
      <pc:sldChg chg="modSp mod modAnim modNotesTx">
        <pc:chgData name="Kelly Butler" userId="3169faae-fd02-4952-9893-0b668be8e625" providerId="ADAL" clId="{AAC239D5-B3BD-4A4A-91B1-3537DEC2C5B4}" dt="2024-09-18T08:05:24.206" v="1027" actId="20577"/>
        <pc:sldMkLst>
          <pc:docMk/>
          <pc:sldMk cId="3972292564" sldId="268"/>
        </pc:sldMkLst>
        <pc:spChg chg="mod">
          <ac:chgData name="Kelly Butler" userId="3169faae-fd02-4952-9893-0b668be8e625" providerId="ADAL" clId="{AAC239D5-B3BD-4A4A-91B1-3537DEC2C5B4}" dt="2024-09-18T08:05:00.503" v="1005" actId="20577"/>
          <ac:spMkLst>
            <pc:docMk/>
            <pc:sldMk cId="3972292564" sldId="268"/>
            <ac:spMk id="3" creationId="{DCD00988-C117-2AF5-EF8E-FCAA22C1ED07}"/>
          </ac:spMkLst>
        </pc:spChg>
      </pc:sldChg>
    </pc:docChg>
  </pc:docChgLst>
  <pc:docChgLst>
    <pc:chgData name="Jamie Jiminez" userId="S::jamie.jiminez@carerstrusthofe.org.uk::71d1aa9a-2a41-4cab-904d-2d97aefb53ea" providerId="AD" clId="Web-{4AA96E32-597A-07D1-F780-8204183BC16E}"/>
    <pc:docChg chg="modSld">
      <pc:chgData name="Jamie Jiminez" userId="S::jamie.jiminez@carerstrusthofe.org.uk::71d1aa9a-2a41-4cab-904d-2d97aefb53ea" providerId="AD" clId="Web-{4AA96E32-597A-07D1-F780-8204183BC16E}" dt="2024-09-18T08:06:22.435" v="75" actId="1076"/>
      <pc:docMkLst>
        <pc:docMk/>
      </pc:docMkLst>
      <pc:sldChg chg="modNotes">
        <pc:chgData name="Jamie Jiminez" userId="S::jamie.jiminez@carerstrusthofe.org.uk::71d1aa9a-2a41-4cab-904d-2d97aefb53ea" providerId="AD" clId="Web-{4AA96E32-597A-07D1-F780-8204183BC16E}" dt="2024-09-18T07:59:22.310" v="50"/>
        <pc:sldMkLst>
          <pc:docMk/>
          <pc:sldMk cId="749611886" sldId="258"/>
        </pc:sldMkLst>
      </pc:sldChg>
      <pc:sldChg chg="modNotes">
        <pc:chgData name="Jamie Jiminez" userId="S::jamie.jiminez@carerstrusthofe.org.uk::71d1aa9a-2a41-4cab-904d-2d97aefb53ea" providerId="AD" clId="Web-{4AA96E32-597A-07D1-F780-8204183BC16E}" dt="2024-09-18T07:58:42.699" v="36"/>
        <pc:sldMkLst>
          <pc:docMk/>
          <pc:sldMk cId="2639664242" sldId="260"/>
        </pc:sldMkLst>
      </pc:sldChg>
      <pc:sldChg chg="modNotes">
        <pc:chgData name="Jamie Jiminez" userId="S::jamie.jiminez@carerstrusthofe.org.uk::71d1aa9a-2a41-4cab-904d-2d97aefb53ea" providerId="AD" clId="Web-{4AA96E32-597A-07D1-F780-8204183BC16E}" dt="2024-09-18T07:59:29.420" v="58"/>
        <pc:sldMkLst>
          <pc:docMk/>
          <pc:sldMk cId="2016344547" sldId="261"/>
        </pc:sldMkLst>
      </pc:sldChg>
      <pc:sldChg chg="modNotes">
        <pc:chgData name="Jamie Jiminez" userId="S::jamie.jiminez@carerstrusthofe.org.uk::71d1aa9a-2a41-4cab-904d-2d97aefb53ea" providerId="AD" clId="Web-{4AA96E32-597A-07D1-F780-8204183BC16E}" dt="2024-09-18T08:01:55.159" v="67"/>
        <pc:sldMkLst>
          <pc:docMk/>
          <pc:sldMk cId="819433475" sldId="262"/>
        </pc:sldMkLst>
      </pc:sldChg>
      <pc:sldChg chg="modSp">
        <pc:chgData name="Jamie Jiminez" userId="S::jamie.jiminez@carerstrusthofe.org.uk::71d1aa9a-2a41-4cab-904d-2d97aefb53ea" providerId="AD" clId="Web-{4AA96E32-597A-07D1-F780-8204183BC16E}" dt="2024-09-18T08:06:22.435" v="75" actId="1076"/>
        <pc:sldMkLst>
          <pc:docMk/>
          <pc:sldMk cId="3880756311" sldId="267"/>
        </pc:sldMkLst>
        <pc:spChg chg="mod">
          <ac:chgData name="Jamie Jiminez" userId="S::jamie.jiminez@carerstrusthofe.org.uk::71d1aa9a-2a41-4cab-904d-2d97aefb53ea" providerId="AD" clId="Web-{4AA96E32-597A-07D1-F780-8204183BC16E}" dt="2024-09-18T08:05:57.200" v="70" actId="1076"/>
          <ac:spMkLst>
            <pc:docMk/>
            <pc:sldMk cId="3880756311" sldId="267"/>
            <ac:spMk id="23" creationId="{A711EEE8-A656-11AB-6C98-FA8F98BD4D32}"/>
          </ac:spMkLst>
        </pc:spChg>
        <pc:grpChg chg="mod">
          <ac:chgData name="Jamie Jiminez" userId="S::jamie.jiminez@carerstrusthofe.org.uk::71d1aa9a-2a41-4cab-904d-2d97aefb53ea" providerId="AD" clId="Web-{4AA96E32-597A-07D1-F780-8204183BC16E}" dt="2024-09-18T08:06:22.435" v="75" actId="1076"/>
          <ac:grpSpMkLst>
            <pc:docMk/>
            <pc:sldMk cId="3880756311" sldId="267"/>
            <ac:grpSpMk id="45" creationId="{4FC7BD84-FB5E-FCE2-B078-3EF6B9DD77DE}"/>
          </ac:grpSpMkLst>
        </pc:grpChg>
        <pc:grpChg chg="mod">
          <ac:chgData name="Jamie Jiminez" userId="S::jamie.jiminez@carerstrusthofe.org.uk::71d1aa9a-2a41-4cab-904d-2d97aefb53ea" providerId="AD" clId="Web-{4AA96E32-597A-07D1-F780-8204183BC16E}" dt="2024-09-18T08:06:18.357" v="74" actId="1076"/>
          <ac:grpSpMkLst>
            <pc:docMk/>
            <pc:sldMk cId="3880756311" sldId="267"/>
            <ac:grpSpMk id="47" creationId="{2D3AF5BA-BD8C-D5E3-070C-3B5D93773785}"/>
          </ac:grpSpMkLst>
        </pc:grpChg>
        <pc:grpChg chg="mod">
          <ac:chgData name="Jamie Jiminez" userId="S::jamie.jiminez@carerstrusthofe.org.uk::71d1aa9a-2a41-4cab-904d-2d97aefb53ea" providerId="AD" clId="Web-{4AA96E32-597A-07D1-F780-8204183BC16E}" dt="2024-09-18T08:06:02.466" v="71" actId="1076"/>
          <ac:grpSpMkLst>
            <pc:docMk/>
            <pc:sldMk cId="3880756311" sldId="267"/>
            <ac:grpSpMk id="48" creationId="{2C60AB4B-2A64-1939-FC26-EF06BE0746CC}"/>
          </ac:grpSpMkLst>
        </pc:grpChg>
        <pc:picChg chg="mod">
          <ac:chgData name="Jamie Jiminez" userId="S::jamie.jiminez@carerstrusthofe.org.uk::71d1aa9a-2a41-4cab-904d-2d97aefb53ea" providerId="AD" clId="Web-{4AA96E32-597A-07D1-F780-8204183BC16E}" dt="2024-09-18T08:05:47.637" v="68" actId="1076"/>
          <ac:picMkLst>
            <pc:docMk/>
            <pc:sldMk cId="3880756311" sldId="267"/>
            <ac:picMk id="28" creationId="{2EC424F7-3C39-CD4B-0B85-4AF1F39D76D3}"/>
          </ac:picMkLst>
        </pc:picChg>
      </pc:sldChg>
    </pc:docChg>
  </pc:docChgLst>
  <pc:docChgLst>
    <pc:chgData name="Jamie Jiminez" userId="71d1aa9a-2a41-4cab-904d-2d97aefb53ea" providerId="ADAL" clId="{0209BEE1-56CA-4EA1-91A7-2674F0470B4E}"/>
    <pc:docChg chg="custSel modSld">
      <pc:chgData name="Jamie Jiminez" userId="71d1aa9a-2a41-4cab-904d-2d97aefb53ea" providerId="ADAL" clId="{0209BEE1-56CA-4EA1-91A7-2674F0470B4E}" dt="2024-09-18T13:42:34.676" v="746" actId="6549"/>
      <pc:docMkLst>
        <pc:docMk/>
      </pc:docMkLst>
      <pc:sldChg chg="modNotesTx">
        <pc:chgData name="Jamie Jiminez" userId="71d1aa9a-2a41-4cab-904d-2d97aefb53ea" providerId="ADAL" clId="{0209BEE1-56CA-4EA1-91A7-2674F0470B4E}" dt="2024-09-18T13:37:38.088" v="145" actId="6549"/>
        <pc:sldMkLst>
          <pc:docMk/>
          <pc:sldMk cId="2016344547" sldId="261"/>
        </pc:sldMkLst>
      </pc:sldChg>
      <pc:sldChg chg="modSp modAnim modNotesTx">
        <pc:chgData name="Jamie Jiminez" userId="71d1aa9a-2a41-4cab-904d-2d97aefb53ea" providerId="ADAL" clId="{0209BEE1-56CA-4EA1-91A7-2674F0470B4E}" dt="2024-09-18T13:42:34.676" v="746" actId="6549"/>
        <pc:sldMkLst>
          <pc:docMk/>
          <pc:sldMk cId="819433475" sldId="262"/>
        </pc:sldMkLst>
        <pc:spChg chg="mod">
          <ac:chgData name="Jamie Jiminez" userId="71d1aa9a-2a41-4cab-904d-2d97aefb53ea" providerId="ADAL" clId="{0209BEE1-56CA-4EA1-91A7-2674F0470B4E}" dt="2024-09-18T13:42:34.676" v="746" actId="6549"/>
          <ac:spMkLst>
            <pc:docMk/>
            <pc:sldMk cId="819433475" sldId="262"/>
            <ac:spMk id="3" creationId="{BD354B9C-6177-736C-5B2D-C2CFE385678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3B95D5-2A22-4CCC-B133-7FEC53F945AE}" type="datetimeFigureOut">
              <a:t>9/19/2024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85FD5-9A4D-47F7-BC52-6EEDF8B75B83}" type="slidenum">
              <a:t>‹#›</a:t>
            </a:fld>
            <a:endParaRPr lang="en-US"/>
          </a:p>
        </p:txBody>
      </p:sp>
    </p:spTree>
    <p:extLst>
      <p:ext uri="{BB962C8B-B14F-4D97-AF65-F5344CB8AC3E}">
        <p14:creationId xmlns:p14="http://schemas.microsoft.com/office/powerpoint/2010/main" val="2377914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youngcarersinschools.com/wp-content/uploads/2024/01/YCiS-Award-Pack-Final.pdf"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youngcarersinschools.com/wp-content/uploads/2024/01/YCiS-Award-Evidence-examples.docx" TargetMode="External"/><Relationship Id="rId4" Type="http://schemas.openxmlformats.org/officeDocument/2006/relationships/hyperlink" Target="https://view.officeapps.live.com/op/view.aspx?src=https%3A%2F%2Fyoungcarersinschools.com%2Fwp-content%2Fuploads%2F2024%2F01%2FYCiS-Award-Provision-Map.xlsx&amp;wdOrigin=BROWSELINK"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Kelly Thank you for inviting us along today, I am kelly……. This is……..we’ve come along to share with you exciting news about Young Carers in schools award, what’s new in policies, and what is happening locally for young carers.</a:t>
            </a:r>
          </a:p>
        </p:txBody>
      </p:sp>
      <p:sp>
        <p:nvSpPr>
          <p:cNvPr id="4" name="Slide Number Placeholder 3"/>
          <p:cNvSpPr>
            <a:spLocks noGrp="1"/>
          </p:cNvSpPr>
          <p:nvPr>
            <p:ph type="sldNum" sz="quarter" idx="5"/>
          </p:nvPr>
        </p:nvSpPr>
        <p:spPr/>
        <p:txBody>
          <a:bodyPr/>
          <a:lstStyle/>
          <a:p>
            <a:fld id="{FF485FD5-9A4D-47F7-BC52-6EEDF8B75B83}" type="slidenum">
              <a:t>1</a:t>
            </a:fld>
            <a:endParaRPr lang="en-US"/>
          </a:p>
        </p:txBody>
      </p:sp>
    </p:spTree>
    <p:extLst>
      <p:ext uri="{BB962C8B-B14F-4D97-AF65-F5344CB8AC3E}">
        <p14:creationId xmlns:p14="http://schemas.microsoft.com/office/powerpoint/2010/main" val="939385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Sans-Serif"/>
              <a:buChar char="•"/>
            </a:pPr>
            <a:r>
              <a:rPr lang="en-US" dirty="0"/>
              <a:t>Jamie Even if you are confident in your provision for young carers, we ask that all schools initially apply for the Young Carers in Schools Award – this will make the process easier if you wish to apply for the Young Carers in Schools Award Plus.</a:t>
            </a:r>
          </a:p>
          <a:p>
            <a:pPr marL="285750" indent="-285750">
              <a:buFont typeface="Arial,Sans-Serif"/>
              <a:buChar char="•"/>
            </a:pPr>
            <a:r>
              <a:rPr lang="en-US" dirty="0"/>
              <a:t>The Award will have a three-year expiry date to ensure that the provision for young carers remains in place. Schools will be contacted and asked to re-apply.</a:t>
            </a:r>
          </a:p>
          <a:p>
            <a:pPr marL="285750" indent="-285750">
              <a:buFont typeface="Arial,Sans-Serif"/>
              <a:buChar char="•"/>
            </a:pPr>
            <a:r>
              <a:rPr lang="en-US" dirty="0"/>
              <a:t>Schools will also be asked how many young carers they have recorded when they submit their application. We will be in contact a year after the school achieves the Award to see if the number of identified young carers has increased.</a:t>
            </a:r>
          </a:p>
          <a:p>
            <a:endParaRPr lang="en-GB"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F485FD5-9A4D-47F7-BC52-6EEDF8B75B83}" type="slidenum">
              <a:rPr lang="en-US"/>
              <a:t>9</a:t>
            </a:fld>
            <a:endParaRPr lang="en-US"/>
          </a:p>
        </p:txBody>
      </p:sp>
    </p:spTree>
    <p:extLst>
      <p:ext uri="{BB962C8B-B14F-4D97-AF65-F5344CB8AC3E}">
        <p14:creationId xmlns:p14="http://schemas.microsoft.com/office/powerpoint/2010/main" val="1846146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a:t>
            </a:r>
          </a:p>
          <a:p>
            <a:r>
              <a:rPr lang="en-US" dirty="0"/>
              <a:t>We are turning 50 this October and are hosting a anniversary charity ball on 11</a:t>
            </a:r>
            <a:r>
              <a:rPr lang="en-US" baseline="30000" dirty="0"/>
              <a:t>th</a:t>
            </a:r>
            <a:r>
              <a:rPr lang="en-US" dirty="0"/>
              <a:t> October at Windmill Village |Hotel. Please come along and support us, meet the people behind our </a:t>
            </a:r>
            <a:r>
              <a:rPr lang="en-US" dirty="0" err="1"/>
              <a:t>organisation</a:t>
            </a:r>
            <a:r>
              <a:rPr lang="en-US" dirty="0"/>
              <a:t>, network, get glammed up and put your dancing shoes on.</a:t>
            </a:r>
            <a:endParaRPr lang="en-GB" dirty="0"/>
          </a:p>
        </p:txBody>
      </p:sp>
      <p:sp>
        <p:nvSpPr>
          <p:cNvPr id="4" name="Slide Number Placeholder 3"/>
          <p:cNvSpPr>
            <a:spLocks noGrp="1"/>
          </p:cNvSpPr>
          <p:nvPr>
            <p:ph type="sldNum" sz="quarter" idx="5"/>
          </p:nvPr>
        </p:nvSpPr>
        <p:spPr/>
        <p:txBody>
          <a:bodyPr/>
          <a:lstStyle/>
          <a:p>
            <a:fld id="{FF485FD5-9A4D-47F7-BC52-6EEDF8B75B83}" type="slidenum">
              <a:rPr lang="en-GB" smtClean="0"/>
              <a:t>10</a:t>
            </a:fld>
            <a:endParaRPr lang="en-GB"/>
          </a:p>
        </p:txBody>
      </p:sp>
    </p:spTree>
    <p:extLst>
      <p:ext uri="{BB962C8B-B14F-4D97-AF65-F5344CB8AC3E}">
        <p14:creationId xmlns:p14="http://schemas.microsoft.com/office/powerpoint/2010/main" val="1481647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Kelly Any q’s</a:t>
            </a:r>
            <a:endParaRPr lang="en-GB"/>
          </a:p>
        </p:txBody>
      </p:sp>
      <p:sp>
        <p:nvSpPr>
          <p:cNvPr id="4" name="Slide Number Placeholder 3"/>
          <p:cNvSpPr>
            <a:spLocks noGrp="1"/>
          </p:cNvSpPr>
          <p:nvPr>
            <p:ph type="sldNum" sz="quarter" idx="5"/>
          </p:nvPr>
        </p:nvSpPr>
        <p:spPr/>
        <p:txBody>
          <a:bodyPr/>
          <a:lstStyle/>
          <a:p>
            <a:fld id="{FF485FD5-9A4D-47F7-BC52-6EEDF8B75B83}" type="slidenum">
              <a:rPr lang="en-GB" smtClean="0"/>
              <a:t>11</a:t>
            </a:fld>
            <a:endParaRPr lang="en-GB"/>
          </a:p>
        </p:txBody>
      </p:sp>
    </p:spTree>
    <p:extLst>
      <p:ext uri="{BB962C8B-B14F-4D97-AF65-F5344CB8AC3E}">
        <p14:creationId xmlns:p14="http://schemas.microsoft.com/office/powerpoint/2010/main" val="4182222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A6BA7-9C60-8E2D-50C0-DB42425170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3C3341E-B216-90AB-69D8-565CBCF451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85B066D-DDE7-C4AB-8973-D92848E211B6}"/>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5" name="Footer Placeholder 4">
            <a:extLst>
              <a:ext uri="{FF2B5EF4-FFF2-40B4-BE49-F238E27FC236}">
                <a16:creationId xmlns:a16="http://schemas.microsoft.com/office/drawing/2014/main" id="{F863B4AB-F2F6-1EBB-BA95-6293A0C2B0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C1FFD9-F5F2-D0C0-6746-A8F30296F4D1}"/>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821308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FCAD2-1441-EAE3-CA2E-B2147B796D5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2E6518-4378-6BE8-5C49-7A878DE758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6B1D82-E01E-846E-2016-9B8C63D00E26}"/>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5" name="Footer Placeholder 4">
            <a:extLst>
              <a:ext uri="{FF2B5EF4-FFF2-40B4-BE49-F238E27FC236}">
                <a16:creationId xmlns:a16="http://schemas.microsoft.com/office/drawing/2014/main" id="{A576842D-D004-C2A9-A1EB-BDDC3082BD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E912C0-7FF3-40CD-BC7D-47D19D1AB830}"/>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4274586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53825-65EC-11A9-6452-E512836A09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18BAA86-F239-58A5-9E73-83FF732457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243DA4-72B9-2CF2-E1FD-5E1B799180DF}"/>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5" name="Footer Placeholder 4">
            <a:extLst>
              <a:ext uri="{FF2B5EF4-FFF2-40B4-BE49-F238E27FC236}">
                <a16:creationId xmlns:a16="http://schemas.microsoft.com/office/drawing/2014/main" id="{C6A065D9-FBD2-5F2B-90C9-CC9CC991C6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65755D-1A2A-7916-A41A-E8840084EC48}"/>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3879782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20406-7D90-9DE3-4D0B-D7925620E6B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AB3B6F5-624D-F53F-4040-21D09A556C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B514DE1-DCE8-416B-AEE2-FBE5985661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FC5E91D-566E-F50E-A43B-DCEE80CECC05}"/>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6" name="Footer Placeholder 5">
            <a:extLst>
              <a:ext uri="{FF2B5EF4-FFF2-40B4-BE49-F238E27FC236}">
                <a16:creationId xmlns:a16="http://schemas.microsoft.com/office/drawing/2014/main" id="{3859CFB6-49C5-4F60-EA94-D85BAB39B6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ECA4FB-56BC-216F-1692-33972985E528}"/>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3039066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5911B-58A1-5FBA-73B5-532438FFE7E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C10088-E2BB-6014-2A6A-E406BA1AC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00B0DD-65B0-76D7-D454-E95D6ED27D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358CC51-AEB5-9972-43B8-5AB88B48D9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98CBF5-79FE-DEF6-6A83-B77519A0E1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B9FCDD6-CB14-B956-1E0B-F0E21483355A}"/>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8" name="Footer Placeholder 7">
            <a:extLst>
              <a:ext uri="{FF2B5EF4-FFF2-40B4-BE49-F238E27FC236}">
                <a16:creationId xmlns:a16="http://schemas.microsoft.com/office/drawing/2014/main" id="{4D2B11BB-FBEC-0E5E-E074-3A40B78BC00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E6FCAC-CBCF-2432-8469-32EC08A1D8AB}"/>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1141596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C3CA-4C65-681F-D3E9-A6CB0E7B305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6A577CE-4C42-6D31-1D00-AEF47591EB7A}"/>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4" name="Footer Placeholder 3">
            <a:extLst>
              <a:ext uri="{FF2B5EF4-FFF2-40B4-BE49-F238E27FC236}">
                <a16:creationId xmlns:a16="http://schemas.microsoft.com/office/drawing/2014/main" id="{12C1A312-623A-F6B5-25E2-796325FC807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CCEE578-3A02-C166-7DE9-39FCDA878A65}"/>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2380295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2BA5B0-6325-5E05-0BF5-376C81897DC0}"/>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3" name="Footer Placeholder 2">
            <a:extLst>
              <a:ext uri="{FF2B5EF4-FFF2-40B4-BE49-F238E27FC236}">
                <a16:creationId xmlns:a16="http://schemas.microsoft.com/office/drawing/2014/main" id="{306C7E51-552C-6A05-AFFA-F566455855F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19B3FE7-A51D-6E6E-ED15-8699D964AC82}"/>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1843886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41FF1-262C-4F30-BBE0-84A86252AC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73D2DD1-9742-0B44-F681-4B340DAC01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2EBF165-4C28-87CB-C3C5-0B0EC2EE2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59BE72-CE1C-F76E-5EDB-0D2AF3C0264A}"/>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6" name="Footer Placeholder 5">
            <a:extLst>
              <a:ext uri="{FF2B5EF4-FFF2-40B4-BE49-F238E27FC236}">
                <a16:creationId xmlns:a16="http://schemas.microsoft.com/office/drawing/2014/main" id="{766CE1F7-842F-7DE6-F7D6-BE8D7486DD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4FCAED-5EC8-6CD5-D3E9-C76D9A1BDD84}"/>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1253361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D7978-0657-57EC-9E4D-96DD1BAD9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4295969-248F-5C86-ADEB-7DCE296FFB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AB68B6-0FB7-17AD-F4D4-593D3A55C0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1CA187-B7E3-3C42-643B-EE5A6FE27AB4}"/>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6" name="Footer Placeholder 5">
            <a:extLst>
              <a:ext uri="{FF2B5EF4-FFF2-40B4-BE49-F238E27FC236}">
                <a16:creationId xmlns:a16="http://schemas.microsoft.com/office/drawing/2014/main" id="{A2C86725-093D-E24E-0174-78008BA617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2A7B999-A371-1C7D-9D8F-DD90259C30C0}"/>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799827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5458-4EF7-2A66-D513-CF36B86B1DB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E2CE0C-EDA2-17C2-39D7-834782ADC2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546DBD-5363-BFBC-74FF-6A1C592CBF9D}"/>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5" name="Footer Placeholder 4">
            <a:extLst>
              <a:ext uri="{FF2B5EF4-FFF2-40B4-BE49-F238E27FC236}">
                <a16:creationId xmlns:a16="http://schemas.microsoft.com/office/drawing/2014/main" id="{3FC89EC0-2B41-D358-467C-9FC5B60F20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6F9003-48B6-4C83-FF82-20CF9B0647ED}"/>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2213737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9C9843-0181-6540-69E8-6F649D05524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FAAA6D0-A304-1BCA-7015-59AF37812E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E26B4A-0D4B-27BA-B473-59A3616490F4}"/>
              </a:ext>
            </a:extLst>
          </p:cNvPr>
          <p:cNvSpPr>
            <a:spLocks noGrp="1"/>
          </p:cNvSpPr>
          <p:nvPr>
            <p:ph type="dt" sz="half" idx="10"/>
          </p:nvPr>
        </p:nvSpPr>
        <p:spPr/>
        <p:txBody>
          <a:bodyPr/>
          <a:lstStyle/>
          <a:p>
            <a:fld id="{5535AB7B-AC24-4F6D-B70D-4ADD16B0938D}" type="datetimeFigureOut">
              <a:rPr lang="en-GB" smtClean="0"/>
              <a:t>19/09/2024</a:t>
            </a:fld>
            <a:endParaRPr lang="en-GB"/>
          </a:p>
        </p:txBody>
      </p:sp>
      <p:sp>
        <p:nvSpPr>
          <p:cNvPr id="5" name="Footer Placeholder 4">
            <a:extLst>
              <a:ext uri="{FF2B5EF4-FFF2-40B4-BE49-F238E27FC236}">
                <a16:creationId xmlns:a16="http://schemas.microsoft.com/office/drawing/2014/main" id="{8519CF5C-AD53-E931-99F6-9EF3E6E898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8553A-D4C9-BB43-010C-2996965C6E1C}"/>
              </a:ext>
            </a:extLst>
          </p:cNvPr>
          <p:cNvSpPr>
            <a:spLocks noGrp="1"/>
          </p:cNvSpPr>
          <p:nvPr>
            <p:ph type="sldNum" sz="quarter" idx="12"/>
          </p:nvPr>
        </p:nvSpPr>
        <p:spPr/>
        <p:txBody>
          <a:bodyPr/>
          <a:lstStyle/>
          <a:p>
            <a:fld id="{45781210-E422-4E54-B377-3296E81223C8}" type="slidenum">
              <a:rPr lang="en-GB" smtClean="0"/>
              <a:t>‹#›</a:t>
            </a:fld>
            <a:endParaRPr lang="en-GB"/>
          </a:p>
        </p:txBody>
      </p:sp>
    </p:spTree>
    <p:extLst>
      <p:ext uri="{BB962C8B-B14F-4D97-AF65-F5344CB8AC3E}">
        <p14:creationId xmlns:p14="http://schemas.microsoft.com/office/powerpoint/2010/main" val="2503145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6048E5-14BC-38DE-6680-24DE0F6D6C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A8C154-3581-669B-5780-C473DF4DCC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0F6F42-CA29-7EB4-A6EF-BB00FA8B8D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35AB7B-AC24-4F6D-B70D-4ADD16B0938D}" type="datetimeFigureOut">
              <a:rPr lang="en-GB" smtClean="0"/>
              <a:t>19/09/2024</a:t>
            </a:fld>
            <a:endParaRPr lang="en-GB"/>
          </a:p>
        </p:txBody>
      </p:sp>
      <p:sp>
        <p:nvSpPr>
          <p:cNvPr id="5" name="Footer Placeholder 4">
            <a:extLst>
              <a:ext uri="{FF2B5EF4-FFF2-40B4-BE49-F238E27FC236}">
                <a16:creationId xmlns:a16="http://schemas.microsoft.com/office/drawing/2014/main" id="{C56BA013-EA16-6BD0-ADEB-A8DC21DEB1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25AD7A9-3AC8-61AE-282A-81AF27545C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781210-E422-4E54-B377-3296E81223C8}" type="slidenum">
              <a:rPr lang="en-GB" smtClean="0"/>
              <a:t>‹#›</a:t>
            </a:fld>
            <a:endParaRPr lang="en-GB"/>
          </a:p>
        </p:txBody>
      </p:sp>
    </p:spTree>
    <p:extLst>
      <p:ext uri="{BB962C8B-B14F-4D97-AF65-F5344CB8AC3E}">
        <p14:creationId xmlns:p14="http://schemas.microsoft.com/office/powerpoint/2010/main" val="1772849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youngcarers@carerstrusthofe.org.uk" TargetMode="External"/><Relationship Id="rId7"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youngcarersinschools.com/wp-content/uploads/2024/01/YCiS-Award-Evidence-examples.docx" TargetMode="External"/><Relationship Id="rId5" Type="http://schemas.openxmlformats.org/officeDocument/2006/relationships/hyperlink" Target="https://view.officeapps.live.com/op/view.aspx?src=https%3A%2F%2Fyoungcarersinschools.com%2Fwp-content%2Fuploads%2F2024%2F01%2FYCiS-Award-Provision-Map.xlsx&amp;wdOrigin=BROWSELINK" TargetMode="External"/><Relationship Id="rId4" Type="http://schemas.openxmlformats.org/officeDocument/2006/relationships/hyperlink" Target="https://youngcarersinschools.com/wp-content/uploads/2024/01/YCiS-Award-Pack-Final.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ogo for a carer&#10;&#10;Description automatically generated">
            <a:extLst>
              <a:ext uri="{FF2B5EF4-FFF2-40B4-BE49-F238E27FC236}">
                <a16:creationId xmlns:a16="http://schemas.microsoft.com/office/drawing/2014/main" id="{EFE1407E-5B3B-1489-B13D-B7A88886BC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00" y="371937"/>
            <a:ext cx="4075721" cy="1655762"/>
          </a:xfrm>
          <a:prstGeom prst="rect">
            <a:avLst/>
          </a:prstGeom>
        </p:spPr>
      </p:pic>
      <p:pic>
        <p:nvPicPr>
          <p:cNvPr id="8" name="Picture 7" descr="A blue and yellow logo&#10;&#10;Description automatically generated">
            <a:extLst>
              <a:ext uri="{FF2B5EF4-FFF2-40B4-BE49-F238E27FC236}">
                <a16:creationId xmlns:a16="http://schemas.microsoft.com/office/drawing/2014/main" id="{E82DCA4C-2262-6454-87A1-D007006D1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0250" y="0"/>
            <a:ext cx="3067050" cy="3067050"/>
          </a:xfrm>
          <a:prstGeom prst="rect">
            <a:avLst/>
          </a:prstGeom>
        </p:spPr>
      </p:pic>
      <p:pic>
        <p:nvPicPr>
          <p:cNvPr id="1026" name="Picture 2">
            <a:extLst>
              <a:ext uri="{FF2B5EF4-FFF2-40B4-BE49-F238E27FC236}">
                <a16:creationId xmlns:a16="http://schemas.microsoft.com/office/drawing/2014/main" id="{42535472-6165-12BF-AF34-04F8F13FFA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7381" y="197888"/>
            <a:ext cx="3124200" cy="24003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2A5042F-28FE-BEF0-F87E-F4AEACCC9B37}"/>
              </a:ext>
            </a:extLst>
          </p:cNvPr>
          <p:cNvPicPr>
            <a:picLocks noChangeAspect="1"/>
          </p:cNvPicPr>
          <p:nvPr/>
        </p:nvPicPr>
        <p:blipFill>
          <a:blip r:embed="rId6"/>
          <a:stretch>
            <a:fillRect/>
          </a:stretch>
        </p:blipFill>
        <p:spPr>
          <a:xfrm>
            <a:off x="713232" y="3621594"/>
            <a:ext cx="11091672" cy="2417416"/>
          </a:xfrm>
          <a:prstGeom prst="rect">
            <a:avLst/>
          </a:prstGeom>
        </p:spPr>
      </p:pic>
    </p:spTree>
    <p:extLst>
      <p:ext uri="{BB962C8B-B14F-4D97-AF65-F5344CB8AC3E}">
        <p14:creationId xmlns:p14="http://schemas.microsoft.com/office/powerpoint/2010/main" val="3423078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AF305-EA93-52D5-5E46-99446C9687F4}"/>
              </a:ext>
            </a:extLst>
          </p:cNvPr>
          <p:cNvSpPr>
            <a:spLocks noGrp="1"/>
          </p:cNvSpPr>
          <p:nvPr>
            <p:ph type="title"/>
          </p:nvPr>
        </p:nvSpPr>
        <p:spPr/>
        <p:txBody>
          <a:bodyPr>
            <a:normAutofit/>
          </a:bodyPr>
          <a:lstStyle/>
          <a:p>
            <a:r>
              <a:rPr lang="en-US" b="1" dirty="0">
                <a:solidFill>
                  <a:schemeClr val="accent1"/>
                </a:solidFill>
                <a:latin typeface="Calibri"/>
                <a:ea typeface="Calibri"/>
                <a:cs typeface="Arial"/>
              </a:rPr>
              <a:t>What is a YCiS Award?</a:t>
            </a:r>
            <a:endParaRPr lang="en-GB" b="1" dirty="0">
              <a:solidFill>
                <a:schemeClr val="accent1"/>
              </a:solidFill>
              <a:latin typeface="Calibri"/>
              <a:ea typeface="Calibri"/>
              <a:cs typeface="Arial"/>
            </a:endParaRPr>
          </a:p>
        </p:txBody>
      </p:sp>
      <p:sp>
        <p:nvSpPr>
          <p:cNvPr id="7" name="Content Placeholder 6">
            <a:extLst>
              <a:ext uri="{FF2B5EF4-FFF2-40B4-BE49-F238E27FC236}">
                <a16:creationId xmlns:a16="http://schemas.microsoft.com/office/drawing/2014/main" id="{8D709656-F20E-E549-944F-15C63527B7AE}"/>
              </a:ext>
            </a:extLst>
          </p:cNvPr>
          <p:cNvSpPr>
            <a:spLocks noGrp="1"/>
          </p:cNvSpPr>
          <p:nvPr>
            <p:ph idx="1"/>
          </p:nvPr>
        </p:nvSpPr>
        <p:spPr/>
        <p:txBody>
          <a:bodyPr vert="horz" lIns="91440" tIns="45720" rIns="91440" bIns="45720" rtlCol="0" anchor="t">
            <a:normAutofit/>
          </a:bodyPr>
          <a:lstStyle/>
          <a:p>
            <a:r>
              <a:rPr lang="en-US" dirty="0"/>
              <a:t>A free initiative that makes it as easy as possible for schools to support young carers, and awards good practice.</a:t>
            </a:r>
          </a:p>
          <a:p>
            <a:r>
              <a:rPr lang="en-US" dirty="0"/>
              <a:t>Run jointly by Carers Trust National and The Children’s Society, the Young Carers in Schools (YCiS) </a:t>
            </a:r>
            <a:r>
              <a:rPr lang="en-US" dirty="0" err="1"/>
              <a:t>programme</a:t>
            </a:r>
            <a:r>
              <a:rPr lang="en-US" dirty="0"/>
              <a:t> works with schools across England to share good practice, provide relevant tools and training, and celebrates the great outcomes many schools achieve for young carers.</a:t>
            </a:r>
          </a:p>
          <a:p>
            <a:pPr marL="0" indent="0">
              <a:buNone/>
            </a:pPr>
            <a:endParaRPr lang="en-GB" dirty="0"/>
          </a:p>
        </p:txBody>
      </p:sp>
      <p:pic>
        <p:nvPicPr>
          <p:cNvPr id="3" name="Picture 2">
            <a:extLst>
              <a:ext uri="{FF2B5EF4-FFF2-40B4-BE49-F238E27FC236}">
                <a16:creationId xmlns:a16="http://schemas.microsoft.com/office/drawing/2014/main" id="{781A5435-F369-F1BD-090F-C2DD74FB33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9267" y="4637313"/>
            <a:ext cx="2635380" cy="2024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351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anim calcmode="lin" valueType="num">
                                      <p:cBhvr>
                                        <p:cTn id="8" dur="2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2000"/>
                                        <p:tgtEl>
                                          <p:spTgt spid="7">
                                            <p:txEl>
                                              <p:pRg st="1" end="1"/>
                                            </p:txEl>
                                          </p:spTgt>
                                        </p:tgtEl>
                                      </p:cBhvr>
                                    </p:animEffect>
                                    <p:anim calcmode="lin" valueType="num">
                                      <p:cBhvr>
                                        <p:cTn id="14" dur="2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B072E-3C04-1EA0-B9E0-C1B0278B5BF7}"/>
              </a:ext>
            </a:extLst>
          </p:cNvPr>
          <p:cNvSpPr>
            <a:spLocks noGrp="1"/>
          </p:cNvSpPr>
          <p:nvPr>
            <p:ph type="title"/>
          </p:nvPr>
        </p:nvSpPr>
        <p:spPr>
          <a:xfrm>
            <a:off x="838200" y="414564"/>
            <a:ext cx="10515600" cy="1325563"/>
          </a:xfrm>
        </p:spPr>
        <p:txBody>
          <a:bodyPr/>
          <a:lstStyle/>
          <a:p>
            <a:r>
              <a:rPr lang="en-US" b="1" dirty="0">
                <a:solidFill>
                  <a:schemeClr val="accent1"/>
                </a:solidFill>
                <a:latin typeface="Calibri"/>
                <a:ea typeface="Calibri"/>
                <a:cs typeface="Calibri"/>
              </a:rPr>
              <a:t>Did you know?</a:t>
            </a:r>
            <a:endParaRPr lang="en-GB" b="1" dirty="0">
              <a:solidFill>
                <a:schemeClr val="accent1"/>
              </a:solidFill>
              <a:latin typeface="Calibri"/>
              <a:ea typeface="Calibri"/>
              <a:cs typeface="Calibri"/>
            </a:endParaRPr>
          </a:p>
        </p:txBody>
      </p:sp>
      <p:sp>
        <p:nvSpPr>
          <p:cNvPr id="3" name="Content Placeholder 2">
            <a:extLst>
              <a:ext uri="{FF2B5EF4-FFF2-40B4-BE49-F238E27FC236}">
                <a16:creationId xmlns:a16="http://schemas.microsoft.com/office/drawing/2014/main" id="{A2B9C7A0-5177-21E8-AEE4-1CF7570B5EA7}"/>
              </a:ext>
            </a:extLst>
          </p:cNvPr>
          <p:cNvSpPr>
            <a:spLocks noGrp="1"/>
          </p:cNvSpPr>
          <p:nvPr>
            <p:ph idx="1"/>
          </p:nvPr>
        </p:nvSpPr>
        <p:spPr>
          <a:xfrm>
            <a:off x="838200" y="1690688"/>
            <a:ext cx="10515600" cy="3378540"/>
          </a:xfrm>
        </p:spPr>
        <p:txBody>
          <a:bodyPr>
            <a:normAutofit fontScale="92500"/>
          </a:bodyPr>
          <a:lstStyle/>
          <a:p>
            <a:r>
              <a:rPr lang="en-US" sz="2200"/>
              <a:t>Schools are now responsible for submitting data regarding how many young carers they have within their setting. The first year of school census data relating to young carers was released in June 2023 on the Department for Education website.</a:t>
            </a:r>
          </a:p>
          <a:p>
            <a:endParaRPr lang="en-US" sz="2200"/>
          </a:p>
          <a:p>
            <a:r>
              <a:rPr lang="en-US" sz="2200"/>
              <a:t>The data showed that there was significant under-reporting of the number of young carers in schools (both when compared to the estimated number of young carers in schools, and the numbers known to local young carer services).</a:t>
            </a:r>
          </a:p>
          <a:p>
            <a:endParaRPr lang="en-US" sz="2200"/>
          </a:p>
          <a:p>
            <a:r>
              <a:rPr lang="en-US" sz="2200"/>
              <a:t>The Department for Education stated that </a:t>
            </a:r>
            <a:r>
              <a:rPr lang="en-US" sz="2200">
                <a:solidFill>
                  <a:srgbClr val="FF0000"/>
                </a:solidFill>
              </a:rPr>
              <a:t>79% </a:t>
            </a:r>
            <a:r>
              <a:rPr lang="en-US" sz="2200"/>
              <a:t>of schools recorded having no young carers. </a:t>
            </a:r>
            <a:r>
              <a:rPr lang="en-GB" sz="2200" b="1"/>
              <a:t>We know this is not a true representation of how many young carers are currently in education. </a:t>
            </a:r>
          </a:p>
        </p:txBody>
      </p:sp>
    </p:spTree>
    <p:extLst>
      <p:ext uri="{BB962C8B-B14F-4D97-AF65-F5344CB8AC3E}">
        <p14:creationId xmlns:p14="http://schemas.microsoft.com/office/powerpoint/2010/main" val="46557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anim calcmode="lin" valueType="num">
                                      <p:cBhvr>
                                        <p:cTn id="1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anim calcmode="lin" valueType="num">
                                      <p:cBhvr>
                                        <p:cTn id="2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0C0EA-1B93-8618-F21D-F90355273950}"/>
              </a:ext>
            </a:extLst>
          </p:cNvPr>
          <p:cNvSpPr>
            <a:spLocks noGrp="1"/>
          </p:cNvSpPr>
          <p:nvPr>
            <p:ph type="title"/>
          </p:nvPr>
        </p:nvSpPr>
        <p:spPr/>
        <p:txBody>
          <a:bodyPr/>
          <a:lstStyle/>
          <a:p>
            <a:r>
              <a:rPr lang="en-US" b="1">
                <a:solidFill>
                  <a:schemeClr val="accent1"/>
                </a:solidFill>
              </a:rPr>
              <a:t>Did you Know?</a:t>
            </a:r>
            <a:endParaRPr lang="en-GB" b="1">
              <a:solidFill>
                <a:schemeClr val="accent1"/>
              </a:solidFill>
              <a:ea typeface="Calibri Light"/>
              <a:cs typeface="Calibri Light"/>
            </a:endParaRPr>
          </a:p>
        </p:txBody>
      </p:sp>
      <p:sp>
        <p:nvSpPr>
          <p:cNvPr id="3" name="Content Placeholder 2">
            <a:extLst>
              <a:ext uri="{FF2B5EF4-FFF2-40B4-BE49-F238E27FC236}">
                <a16:creationId xmlns:a16="http://schemas.microsoft.com/office/drawing/2014/main" id="{58390A0D-8CC1-246A-4E64-3D485F23084A}"/>
              </a:ext>
            </a:extLst>
          </p:cNvPr>
          <p:cNvSpPr>
            <a:spLocks noGrp="1"/>
          </p:cNvSpPr>
          <p:nvPr>
            <p:ph idx="1"/>
          </p:nvPr>
        </p:nvSpPr>
        <p:spPr/>
        <p:txBody>
          <a:bodyPr vert="horz" lIns="91440" tIns="45720" rIns="91440" bIns="45720" rtlCol="0" anchor="t">
            <a:normAutofit/>
          </a:bodyPr>
          <a:lstStyle/>
          <a:p>
            <a:r>
              <a:rPr lang="en-US"/>
              <a:t>Carers Trust’s latest report into the experiences of young carers and young adult carers, </a:t>
            </a:r>
            <a:r>
              <a:rPr lang="en-US" i="1"/>
              <a:t>‘Being a young carer is not a choice; it’s just what we do’</a:t>
            </a:r>
            <a:r>
              <a:rPr lang="en-US"/>
              <a:t> found that 1 in 3 young carers and young adult carers said they struggle to balance caring with education. </a:t>
            </a:r>
            <a:endParaRPr lang="en-GB"/>
          </a:p>
          <a:p>
            <a:r>
              <a:rPr lang="en-US"/>
              <a:t>A cross-European study of young carers also found that </a:t>
            </a:r>
            <a:r>
              <a:rPr lang="en-US">
                <a:solidFill>
                  <a:srgbClr val="FF0000"/>
                </a:solidFill>
              </a:rPr>
              <a:t>37% </a:t>
            </a:r>
            <a:r>
              <a:rPr lang="en-US"/>
              <a:t>of young carers said their performance had suffered as a result of caring responsibilities, and </a:t>
            </a:r>
            <a:r>
              <a:rPr lang="en-US">
                <a:solidFill>
                  <a:srgbClr val="FF0000"/>
                </a:solidFill>
              </a:rPr>
              <a:t>36% </a:t>
            </a:r>
            <a:r>
              <a:rPr lang="en-US"/>
              <a:t>reported being bullied specifically about caring.</a:t>
            </a:r>
            <a:endParaRPr lang="en-GB">
              <a:ea typeface="Calibri"/>
              <a:cs typeface="Calibri"/>
            </a:endParaRPr>
          </a:p>
        </p:txBody>
      </p:sp>
    </p:spTree>
    <p:extLst>
      <p:ext uri="{BB962C8B-B14F-4D97-AF65-F5344CB8AC3E}">
        <p14:creationId xmlns:p14="http://schemas.microsoft.com/office/powerpoint/2010/main" val="263966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anim calcmode="lin" valueType="num">
                                      <p:cBhvr>
                                        <p:cTn id="14"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C5694-AFE7-830B-8FD4-627F3034C362}"/>
              </a:ext>
            </a:extLst>
          </p:cNvPr>
          <p:cNvSpPr>
            <a:spLocks noGrp="1"/>
          </p:cNvSpPr>
          <p:nvPr>
            <p:ph type="title"/>
          </p:nvPr>
        </p:nvSpPr>
        <p:spPr/>
        <p:txBody>
          <a:bodyPr/>
          <a:lstStyle/>
          <a:p>
            <a:r>
              <a:rPr lang="en-US" b="1">
                <a:solidFill>
                  <a:schemeClr val="accent1"/>
                </a:solidFill>
              </a:rPr>
              <a:t>Why take part?</a:t>
            </a:r>
            <a:endParaRPr lang="en-GB" b="1">
              <a:solidFill>
                <a:schemeClr val="accent1"/>
              </a:solidFill>
              <a:ea typeface="Calibri Light"/>
              <a:cs typeface="Calibri Light"/>
            </a:endParaRPr>
          </a:p>
        </p:txBody>
      </p:sp>
      <p:sp>
        <p:nvSpPr>
          <p:cNvPr id="3" name="Content Placeholder 2">
            <a:extLst>
              <a:ext uri="{FF2B5EF4-FFF2-40B4-BE49-F238E27FC236}">
                <a16:creationId xmlns:a16="http://schemas.microsoft.com/office/drawing/2014/main" id="{709E7EB6-CF2B-DEE7-E32B-6CA20AFCEF8A}"/>
              </a:ext>
            </a:extLst>
          </p:cNvPr>
          <p:cNvSpPr>
            <a:spLocks noGrp="1"/>
          </p:cNvSpPr>
          <p:nvPr>
            <p:ph idx="1"/>
          </p:nvPr>
        </p:nvSpPr>
        <p:spPr>
          <a:xfrm>
            <a:off x="838200" y="1690688"/>
            <a:ext cx="10515600" cy="4896803"/>
          </a:xfrm>
        </p:spPr>
        <p:txBody>
          <a:bodyPr>
            <a:normAutofit fontScale="92500"/>
          </a:bodyPr>
          <a:lstStyle/>
          <a:p>
            <a:pPr marL="0" indent="0">
              <a:buNone/>
            </a:pPr>
            <a:r>
              <a:rPr lang="en-US"/>
              <a:t>The Young Carers in Schools programme enables schools to:</a:t>
            </a:r>
          </a:p>
          <a:p>
            <a:r>
              <a:rPr lang="en-US">
                <a:effectLst/>
                <a:latin typeface="Arial" panose="020B0604020202020204" pitchFamily="34" charset="0"/>
                <a:cs typeface="Arial" panose="020B0604020202020204" pitchFamily="34" charset="0"/>
              </a:rPr>
              <a:t>Gain </a:t>
            </a:r>
            <a:r>
              <a:rPr lang="en-US">
                <a:solidFill>
                  <a:srgbClr val="FF0000"/>
                </a:solidFill>
                <a:effectLst/>
                <a:latin typeface="Arial" panose="020B0604020202020204" pitchFamily="34" charset="0"/>
                <a:cs typeface="Arial" panose="020B0604020202020204" pitchFamily="34" charset="0"/>
              </a:rPr>
              <a:t>national recognition </a:t>
            </a:r>
            <a:r>
              <a:rPr lang="en-US">
                <a:effectLst/>
                <a:latin typeface="Arial" panose="020B0604020202020204" pitchFamily="34" charset="0"/>
                <a:cs typeface="Arial" panose="020B0604020202020204" pitchFamily="34" charset="0"/>
              </a:rPr>
              <a:t>for raising outcomes for young carers through the Young Carers in Schools Award.</a:t>
            </a:r>
          </a:p>
          <a:p>
            <a:pPr rtl="0">
              <a:buFont typeface="Arial" panose="020B0604020202020204" pitchFamily="34" charset="0"/>
              <a:buChar char="•"/>
            </a:pPr>
            <a:r>
              <a:rPr lang="en-US">
                <a:effectLst/>
                <a:latin typeface="Arial" panose="020B0604020202020204" pitchFamily="34" charset="0"/>
                <a:cs typeface="Arial" panose="020B0604020202020204" pitchFamily="34" charset="0"/>
              </a:rPr>
              <a:t>Identify</a:t>
            </a:r>
            <a:r>
              <a:rPr lang="en-US">
                <a:solidFill>
                  <a:srgbClr val="FF0000"/>
                </a:solidFill>
                <a:effectLst/>
                <a:latin typeface="Arial" panose="020B0604020202020204" pitchFamily="34" charset="0"/>
                <a:cs typeface="Arial" panose="020B0604020202020204" pitchFamily="34" charset="0"/>
              </a:rPr>
              <a:t> </a:t>
            </a:r>
            <a:r>
              <a:rPr lang="en-US">
                <a:effectLst/>
                <a:latin typeface="Arial" panose="020B0604020202020204" pitchFamily="34" charset="0"/>
                <a:cs typeface="Arial" panose="020B0604020202020204" pitchFamily="34" charset="0"/>
              </a:rPr>
              <a:t>manageable steps to </a:t>
            </a:r>
            <a:r>
              <a:rPr lang="en-US">
                <a:solidFill>
                  <a:srgbClr val="FF0000"/>
                </a:solidFill>
                <a:effectLst/>
                <a:latin typeface="Arial" panose="020B0604020202020204" pitchFamily="34" charset="0"/>
                <a:cs typeface="Arial" panose="020B0604020202020204" pitchFamily="34" charset="0"/>
              </a:rPr>
              <a:t>improve educational outcomes for this vulnerable pupil group </a:t>
            </a:r>
            <a:r>
              <a:rPr lang="en-US">
                <a:effectLst/>
                <a:latin typeface="Arial" panose="020B0604020202020204" pitchFamily="34" charset="0"/>
                <a:cs typeface="Arial" panose="020B0604020202020204" pitchFamily="34" charset="0"/>
              </a:rPr>
              <a:t>– the programme breaks down the actions schools can take so that your school can easily </a:t>
            </a:r>
            <a:r>
              <a:rPr lang="en-GB">
                <a:effectLst/>
                <a:latin typeface="Arial" panose="020B0604020202020204" pitchFamily="34" charset="0"/>
                <a:cs typeface="Arial" panose="020B0604020202020204" pitchFamily="34" charset="0"/>
              </a:rPr>
              <a:t>prioritise</a:t>
            </a:r>
            <a:r>
              <a:rPr lang="en-US">
                <a:effectLst/>
                <a:latin typeface="Arial" panose="020B0604020202020204" pitchFamily="34" charset="0"/>
                <a:cs typeface="Arial" panose="020B0604020202020204" pitchFamily="34" charset="0"/>
              </a:rPr>
              <a:t> what to do next. ( 5 Pillars) </a:t>
            </a:r>
          </a:p>
          <a:p>
            <a:pPr rtl="0">
              <a:buFont typeface="Arial" panose="020B0604020202020204" pitchFamily="34" charset="0"/>
              <a:buChar char="•"/>
            </a:pPr>
            <a:r>
              <a:rPr lang="en-US">
                <a:effectLst/>
                <a:latin typeface="Arial" panose="020B0604020202020204" pitchFamily="34" charset="0"/>
                <a:cs typeface="Arial" panose="020B0604020202020204" pitchFamily="34" charset="0"/>
              </a:rPr>
              <a:t>Access</a:t>
            </a:r>
            <a:r>
              <a:rPr lang="en-US">
                <a:solidFill>
                  <a:srgbClr val="FF0000"/>
                </a:solidFill>
                <a:effectLst/>
                <a:latin typeface="Arial" panose="020B0604020202020204" pitchFamily="34" charset="0"/>
                <a:cs typeface="Arial" panose="020B0604020202020204" pitchFamily="34" charset="0"/>
              </a:rPr>
              <a:t> additional support </a:t>
            </a:r>
            <a:r>
              <a:rPr lang="en-US">
                <a:effectLst/>
                <a:latin typeface="Arial" panose="020B0604020202020204" pitchFamily="34" charset="0"/>
                <a:cs typeface="Arial" panose="020B0604020202020204" pitchFamily="34" charset="0"/>
              </a:rPr>
              <a:t>including tools, templates, good practice examples, and local support from our Young Carers Team.</a:t>
            </a:r>
          </a:p>
          <a:p>
            <a:pPr rtl="0">
              <a:buFont typeface="Arial" panose="020B0604020202020204" pitchFamily="34" charset="0"/>
              <a:buChar char="•"/>
            </a:pPr>
            <a:r>
              <a:rPr lang="en-US">
                <a:latin typeface="Arial" panose="020B0604020202020204" pitchFamily="34" charset="0"/>
                <a:cs typeface="Arial" panose="020B0604020202020204" pitchFamily="34" charset="0"/>
              </a:rPr>
              <a:t>Most </a:t>
            </a:r>
            <a:r>
              <a:rPr lang="en-US">
                <a:solidFill>
                  <a:srgbClr val="FF0000"/>
                </a:solidFill>
                <a:latin typeface="Arial" panose="020B0604020202020204" pitchFamily="34" charset="0"/>
                <a:cs typeface="Arial" panose="020B0604020202020204" pitchFamily="34" charset="0"/>
              </a:rPr>
              <a:t>importantly</a:t>
            </a:r>
            <a:r>
              <a:rPr lang="en-US">
                <a:latin typeface="Arial" panose="020B0604020202020204" pitchFamily="34" charset="0"/>
                <a:cs typeface="Arial" panose="020B0604020202020204" pitchFamily="34" charset="0"/>
              </a:rPr>
              <a:t> – Help to support these vulnerable young people who face significant challenges as part of their caring role </a:t>
            </a:r>
            <a:endParaRPr lang="en-GB"/>
          </a:p>
        </p:txBody>
      </p:sp>
    </p:spTree>
    <p:extLst>
      <p:ext uri="{BB962C8B-B14F-4D97-AF65-F5344CB8AC3E}">
        <p14:creationId xmlns:p14="http://schemas.microsoft.com/office/powerpoint/2010/main" val="74961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anim calcmode="lin" valueType="num">
                                      <p:cBhvr>
                                        <p:cTn id="14"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2000"/>
                                        <p:tgtEl>
                                          <p:spTgt spid="3">
                                            <p:txEl>
                                              <p:pRg st="2" end="2"/>
                                            </p:txEl>
                                          </p:spTgt>
                                        </p:tgtEl>
                                      </p:cBhvr>
                                    </p:animEffect>
                                    <p:anim calcmode="lin" valueType="num">
                                      <p:cBhvr>
                                        <p:cTn id="20"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2000"/>
                                        <p:tgtEl>
                                          <p:spTgt spid="3">
                                            <p:txEl>
                                              <p:pRg st="3" end="3"/>
                                            </p:txEl>
                                          </p:spTgt>
                                        </p:tgtEl>
                                      </p:cBhvr>
                                    </p:animEffect>
                                    <p:anim calcmode="lin" valueType="num">
                                      <p:cBhvr>
                                        <p:cTn id="2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8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anim calcmode="lin" valueType="num">
                                      <p:cBhvr>
                                        <p:cTn id="3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B6843-1D00-E9FD-DC15-8EFE18F19F64}"/>
              </a:ext>
            </a:extLst>
          </p:cNvPr>
          <p:cNvSpPr>
            <a:spLocks noGrp="1"/>
          </p:cNvSpPr>
          <p:nvPr>
            <p:ph type="title"/>
          </p:nvPr>
        </p:nvSpPr>
        <p:spPr/>
        <p:txBody>
          <a:bodyPr/>
          <a:lstStyle/>
          <a:p>
            <a:r>
              <a:rPr lang="en-US" b="1">
                <a:solidFill>
                  <a:schemeClr val="accent1"/>
                </a:solidFill>
              </a:rPr>
              <a:t>The 5 Standards of </a:t>
            </a:r>
            <a:r>
              <a:rPr lang="en-US" b="1" err="1">
                <a:solidFill>
                  <a:schemeClr val="accent1"/>
                </a:solidFill>
              </a:rPr>
              <a:t>YCiS</a:t>
            </a:r>
            <a:r>
              <a:rPr lang="en-US" b="1">
                <a:solidFill>
                  <a:schemeClr val="accent1"/>
                </a:solidFill>
              </a:rPr>
              <a:t> Programme </a:t>
            </a:r>
            <a:endParaRPr lang="en-GB" b="1">
              <a:solidFill>
                <a:schemeClr val="accent1"/>
              </a:solidFill>
              <a:ea typeface="Calibri Light"/>
              <a:cs typeface="Calibri Light"/>
            </a:endParaRPr>
          </a:p>
        </p:txBody>
      </p:sp>
      <p:pic>
        <p:nvPicPr>
          <p:cNvPr id="5" name="Picture 4">
            <a:extLst>
              <a:ext uri="{FF2B5EF4-FFF2-40B4-BE49-F238E27FC236}">
                <a16:creationId xmlns:a16="http://schemas.microsoft.com/office/drawing/2014/main" id="{65C55F7D-583E-EC26-C064-2FB183148AFC}"/>
              </a:ext>
            </a:extLst>
          </p:cNvPr>
          <p:cNvPicPr>
            <a:picLocks noChangeAspect="1"/>
          </p:cNvPicPr>
          <p:nvPr/>
        </p:nvPicPr>
        <p:blipFill rotWithShape="1">
          <a:blip r:embed="rId3"/>
          <a:srcRect l="1" r="67022" b="47292"/>
          <a:stretch/>
        </p:blipFill>
        <p:spPr>
          <a:xfrm>
            <a:off x="1409365" y="1690689"/>
            <a:ext cx="2923150" cy="2358798"/>
          </a:xfrm>
          <a:prstGeom prst="rect">
            <a:avLst/>
          </a:prstGeom>
        </p:spPr>
      </p:pic>
      <p:pic>
        <p:nvPicPr>
          <p:cNvPr id="3" name="Picture 2">
            <a:extLst>
              <a:ext uri="{FF2B5EF4-FFF2-40B4-BE49-F238E27FC236}">
                <a16:creationId xmlns:a16="http://schemas.microsoft.com/office/drawing/2014/main" id="{FD29C47F-9C62-3177-82F3-93936D76C0A2}"/>
              </a:ext>
            </a:extLst>
          </p:cNvPr>
          <p:cNvPicPr>
            <a:picLocks noChangeAspect="1"/>
          </p:cNvPicPr>
          <p:nvPr/>
        </p:nvPicPr>
        <p:blipFill rotWithShape="1">
          <a:blip r:embed="rId3"/>
          <a:srcRect l="32978" r="32514" b="47292"/>
          <a:stretch/>
        </p:blipFill>
        <p:spPr>
          <a:xfrm>
            <a:off x="4332515" y="1690688"/>
            <a:ext cx="3058886" cy="2358799"/>
          </a:xfrm>
          <a:prstGeom prst="rect">
            <a:avLst/>
          </a:prstGeom>
        </p:spPr>
      </p:pic>
      <p:pic>
        <p:nvPicPr>
          <p:cNvPr id="4" name="Picture 3">
            <a:extLst>
              <a:ext uri="{FF2B5EF4-FFF2-40B4-BE49-F238E27FC236}">
                <a16:creationId xmlns:a16="http://schemas.microsoft.com/office/drawing/2014/main" id="{DB812D8E-9C29-7154-7F2A-3FA117E648AA}"/>
              </a:ext>
            </a:extLst>
          </p:cNvPr>
          <p:cNvPicPr>
            <a:picLocks noChangeAspect="1"/>
          </p:cNvPicPr>
          <p:nvPr/>
        </p:nvPicPr>
        <p:blipFill rotWithShape="1">
          <a:blip r:embed="rId3"/>
          <a:srcRect l="67485" b="47292"/>
          <a:stretch/>
        </p:blipFill>
        <p:spPr>
          <a:xfrm>
            <a:off x="7391401" y="1690689"/>
            <a:ext cx="2882150" cy="2358798"/>
          </a:xfrm>
          <a:prstGeom prst="rect">
            <a:avLst/>
          </a:prstGeom>
        </p:spPr>
      </p:pic>
      <p:pic>
        <p:nvPicPr>
          <p:cNvPr id="6" name="Picture 5">
            <a:extLst>
              <a:ext uri="{FF2B5EF4-FFF2-40B4-BE49-F238E27FC236}">
                <a16:creationId xmlns:a16="http://schemas.microsoft.com/office/drawing/2014/main" id="{A3A5305E-9E60-EE2E-03AC-BEE4F671CFDD}"/>
              </a:ext>
            </a:extLst>
          </p:cNvPr>
          <p:cNvPicPr>
            <a:picLocks noChangeAspect="1"/>
          </p:cNvPicPr>
          <p:nvPr/>
        </p:nvPicPr>
        <p:blipFill rotWithShape="1">
          <a:blip r:embed="rId3"/>
          <a:srcRect t="50275" r="49585"/>
          <a:stretch/>
        </p:blipFill>
        <p:spPr>
          <a:xfrm>
            <a:off x="1409365" y="3940629"/>
            <a:ext cx="4468921" cy="2225322"/>
          </a:xfrm>
          <a:prstGeom prst="rect">
            <a:avLst/>
          </a:prstGeom>
        </p:spPr>
      </p:pic>
      <p:pic>
        <p:nvPicPr>
          <p:cNvPr id="7" name="Picture 6">
            <a:extLst>
              <a:ext uri="{FF2B5EF4-FFF2-40B4-BE49-F238E27FC236}">
                <a16:creationId xmlns:a16="http://schemas.microsoft.com/office/drawing/2014/main" id="{F22CEE15-9849-6D24-BBC7-F22136D2EE90}"/>
              </a:ext>
            </a:extLst>
          </p:cNvPr>
          <p:cNvPicPr>
            <a:picLocks noChangeAspect="1"/>
          </p:cNvPicPr>
          <p:nvPr/>
        </p:nvPicPr>
        <p:blipFill rotWithShape="1">
          <a:blip r:embed="rId3"/>
          <a:srcRect l="49585" t="52708"/>
          <a:stretch/>
        </p:blipFill>
        <p:spPr>
          <a:xfrm>
            <a:off x="5804629" y="4049487"/>
            <a:ext cx="4468921" cy="2116464"/>
          </a:xfrm>
          <a:prstGeom prst="rect">
            <a:avLst/>
          </a:prstGeom>
        </p:spPr>
      </p:pic>
    </p:spTree>
    <p:extLst>
      <p:ext uri="{BB962C8B-B14F-4D97-AF65-F5344CB8AC3E}">
        <p14:creationId xmlns:p14="http://schemas.microsoft.com/office/powerpoint/2010/main" val="201634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2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anim calcmode="lin" valueType="num">
                                      <p:cBhvr>
                                        <p:cTn id="14" dur="2000" fill="hold"/>
                                        <p:tgtEl>
                                          <p:spTgt spid="3"/>
                                        </p:tgtEl>
                                        <p:attrNameLst>
                                          <p:attrName>ppt_x</p:attrName>
                                        </p:attrNameLst>
                                      </p:cBhvr>
                                      <p:tavLst>
                                        <p:tav tm="0">
                                          <p:val>
                                            <p:strVal val="#ppt_x"/>
                                          </p:val>
                                        </p:tav>
                                        <p:tav tm="100000">
                                          <p:val>
                                            <p:strVal val="#ppt_x"/>
                                          </p:val>
                                        </p:tav>
                                      </p:tavLst>
                                    </p:anim>
                                    <p:anim calcmode="lin" valueType="num">
                                      <p:cBhvr>
                                        <p:cTn id="15" dur="2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ppt_x</p:attrName>
                                        </p:attrNameLst>
                                      </p:cBhvr>
                                      <p:tavLst>
                                        <p:tav tm="0">
                                          <p:val>
                                            <p:strVal val="#ppt_x"/>
                                          </p:val>
                                        </p:tav>
                                        <p:tav tm="100000">
                                          <p:val>
                                            <p:strVal val="#ppt_x"/>
                                          </p:val>
                                        </p:tav>
                                      </p:tavLst>
                                    </p:anim>
                                    <p:anim calcmode="lin" valueType="num">
                                      <p:cBhvr>
                                        <p:cTn id="21" dur="2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ppt_x</p:attrName>
                                        </p:attrNameLst>
                                      </p:cBhvr>
                                      <p:tavLst>
                                        <p:tav tm="0">
                                          <p:val>
                                            <p:strVal val="#ppt_x"/>
                                          </p:val>
                                        </p:tav>
                                        <p:tav tm="100000">
                                          <p:val>
                                            <p:strVal val="#ppt_x"/>
                                          </p:val>
                                        </p:tav>
                                      </p:tavLst>
                                    </p:anim>
                                    <p:anim calcmode="lin" valueType="num">
                                      <p:cBhvr>
                                        <p:cTn id="27" dur="2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8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000"/>
                                        <p:tgtEl>
                                          <p:spTgt spid="7"/>
                                        </p:tgtEl>
                                      </p:cBhvr>
                                    </p:animEffect>
                                    <p:anim calcmode="lin" valueType="num">
                                      <p:cBhvr>
                                        <p:cTn id="32" dur="2000" fill="hold"/>
                                        <p:tgtEl>
                                          <p:spTgt spid="7"/>
                                        </p:tgtEl>
                                        <p:attrNameLst>
                                          <p:attrName>ppt_x</p:attrName>
                                        </p:attrNameLst>
                                      </p:cBhvr>
                                      <p:tavLst>
                                        <p:tav tm="0">
                                          <p:val>
                                            <p:strVal val="#ppt_x"/>
                                          </p:val>
                                        </p:tav>
                                        <p:tav tm="100000">
                                          <p:val>
                                            <p:strVal val="#ppt_x"/>
                                          </p:val>
                                        </p:tav>
                                      </p:tavLst>
                                    </p:anim>
                                    <p:anim calcmode="lin" valueType="num">
                                      <p:cBhvr>
                                        <p:cTn id="33"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A6ED-FA2E-1C46-3C89-FA503A0689BD}"/>
              </a:ext>
            </a:extLst>
          </p:cNvPr>
          <p:cNvSpPr>
            <a:spLocks noGrp="1"/>
          </p:cNvSpPr>
          <p:nvPr>
            <p:ph type="title"/>
          </p:nvPr>
        </p:nvSpPr>
        <p:spPr>
          <a:xfrm>
            <a:off x="315686" y="299811"/>
            <a:ext cx="10515600" cy="1325563"/>
          </a:xfrm>
        </p:spPr>
        <p:txBody>
          <a:bodyPr/>
          <a:lstStyle/>
          <a:p>
            <a:r>
              <a:rPr lang="en-US" b="1">
                <a:solidFill>
                  <a:schemeClr val="accent1"/>
                </a:solidFill>
              </a:rPr>
              <a:t>How To Apply</a:t>
            </a:r>
            <a:endParaRPr lang="en-GB" b="1">
              <a:solidFill>
                <a:schemeClr val="accent1"/>
              </a:solidFill>
            </a:endParaRPr>
          </a:p>
        </p:txBody>
      </p:sp>
      <p:sp>
        <p:nvSpPr>
          <p:cNvPr id="3" name="Content Placeholder 2">
            <a:extLst>
              <a:ext uri="{FF2B5EF4-FFF2-40B4-BE49-F238E27FC236}">
                <a16:creationId xmlns:a16="http://schemas.microsoft.com/office/drawing/2014/main" id="{19400A15-C63F-7A5F-025D-BE919FE9DB09}"/>
              </a:ext>
            </a:extLst>
          </p:cNvPr>
          <p:cNvSpPr>
            <a:spLocks noGrp="1"/>
          </p:cNvSpPr>
          <p:nvPr>
            <p:ph idx="1"/>
          </p:nvPr>
        </p:nvSpPr>
        <p:spPr>
          <a:xfrm>
            <a:off x="315686" y="1401082"/>
            <a:ext cx="9525000" cy="3970338"/>
          </a:xfrm>
        </p:spPr>
        <p:txBody>
          <a:bodyPr vert="horz" lIns="91440" tIns="45720" rIns="91440" bIns="45720" rtlCol="0" anchor="t">
            <a:normAutofit lnSpcReduction="10000"/>
          </a:bodyPr>
          <a:lstStyle/>
          <a:p>
            <a:r>
              <a:rPr lang="en-US"/>
              <a:t>Please register all interest to sign up for the </a:t>
            </a:r>
            <a:r>
              <a:rPr lang="en-US" err="1"/>
              <a:t>YCiS</a:t>
            </a:r>
            <a:r>
              <a:rPr lang="en-US"/>
              <a:t> Award via email to </a:t>
            </a:r>
            <a:r>
              <a:rPr lang="en-US">
                <a:hlinkClick r:id="rId3"/>
              </a:rPr>
              <a:t>youngcarers@carerstrusthofe.org.uk</a:t>
            </a:r>
            <a:r>
              <a:rPr lang="en-US"/>
              <a:t> and a member of our team will send you a form to complete the registration. </a:t>
            </a:r>
          </a:p>
          <a:p>
            <a:endParaRPr lang="en-US"/>
          </a:p>
          <a:p>
            <a:r>
              <a:rPr lang="en-GB"/>
              <a:t>We will then send you the three packs below: </a:t>
            </a:r>
            <a:endParaRPr lang="en-GB">
              <a:ea typeface="Calibri"/>
              <a:cs typeface="Calibri"/>
            </a:endParaRPr>
          </a:p>
          <a:p>
            <a:endParaRPr lang="en-GB">
              <a:solidFill>
                <a:srgbClr val="000000"/>
              </a:solidFill>
            </a:endParaRPr>
          </a:p>
          <a:p>
            <a:r>
              <a:rPr lang="en-US">
                <a:solidFill>
                  <a:srgbClr val="0070C0"/>
                </a:solidFill>
                <a:effectLst/>
                <a:hlinkClick r:id="rId4" tooltip="https://youngcarersinschools.com/wp-content/uploads/2024/01/ycis-award-pack-final.pdf">
                  <a:extLst>
                    <a:ext uri="{A12FA001-AC4F-418D-AE19-62706E023703}">
                      <ahyp:hlinkClr xmlns:ahyp="http://schemas.microsoft.com/office/drawing/2018/hyperlinkcolor" val="tx"/>
                    </a:ext>
                  </a:extLst>
                </a:hlinkClick>
              </a:rPr>
              <a:t>Young</a:t>
            </a:r>
            <a:r>
              <a:rPr lang="en-US">
                <a:solidFill>
                  <a:schemeClr val="accent1"/>
                </a:solidFill>
                <a:effectLst/>
                <a:hlinkClick r:id="rId4" tooltip="https://youngcarersinschools.com/wp-content/uploads/2024/01/ycis-award-pack-final.pdf">
                  <a:extLst>
                    <a:ext uri="{A12FA001-AC4F-418D-AE19-62706E023703}">
                      <ahyp:hlinkClr xmlns:ahyp="http://schemas.microsoft.com/office/drawing/2018/hyperlinkcolor" val="tx"/>
                    </a:ext>
                  </a:extLst>
                </a:hlinkClick>
              </a:rPr>
              <a:t> Carers in Schools Award </a:t>
            </a:r>
            <a:r>
              <a:rPr lang="en-US">
                <a:solidFill>
                  <a:schemeClr val="accent1"/>
                </a:solidFill>
                <a:hlinkClick r:id="rId4" tooltip="https://youngcarersinschools.com/wp-content/uploads/2024/01/ycis-award-pack-final.pdf">
                  <a:extLst>
                    <a:ext uri="{A12FA001-AC4F-418D-AE19-62706E023703}">
                      <ahyp:hlinkClr xmlns:ahyp="http://schemas.microsoft.com/office/drawing/2018/hyperlinkcolor" val="tx"/>
                    </a:ext>
                  </a:extLst>
                </a:hlinkClick>
              </a:rPr>
              <a:t>Pack</a:t>
            </a:r>
            <a:r>
              <a:rPr lang="en-US">
                <a:solidFill>
                  <a:schemeClr val="accent1"/>
                </a:solidFill>
              </a:rPr>
              <a:t> – Step by Step</a:t>
            </a:r>
            <a:endParaRPr lang="en-US" sz="2400">
              <a:solidFill>
                <a:schemeClr val="accent1"/>
              </a:solidFill>
              <a:ea typeface="Calibri"/>
              <a:cs typeface="Calibri"/>
            </a:endParaRPr>
          </a:p>
          <a:p>
            <a:pPr rtl="0">
              <a:buFont typeface="Arial" panose="020B0604020202020204" pitchFamily="34" charset="0"/>
              <a:buChar char="•"/>
            </a:pPr>
            <a:r>
              <a:rPr lang="en-US">
                <a:effectLst/>
                <a:hlinkClick r:id="rId5" tooltip="https://view.officeapps.live.com/op/view.aspx?src=https%3a%2f%2fyoungcarersinschools.com%2fwp-content%2fuploads%2f2024%2f01%2fycis-award-provision-map.xlsx&amp;wdorigin=browselink"/>
              </a:rPr>
              <a:t>YCiS Award Provision Map</a:t>
            </a:r>
            <a:r>
              <a:rPr lang="en-US"/>
              <a:t> </a:t>
            </a:r>
            <a:r>
              <a:rPr lang="en-US">
                <a:solidFill>
                  <a:schemeClr val="accent1">
                    <a:lumMod val="75000"/>
                  </a:schemeClr>
                </a:solidFill>
              </a:rPr>
              <a:t>– Outlines the criteria</a:t>
            </a:r>
            <a:endParaRPr lang="en-US">
              <a:solidFill>
                <a:schemeClr val="accent1">
                  <a:lumMod val="75000"/>
                </a:schemeClr>
              </a:solidFill>
              <a:effectLst/>
            </a:endParaRPr>
          </a:p>
          <a:p>
            <a:r>
              <a:rPr lang="en-US">
                <a:effectLst/>
                <a:hlinkClick r:id="rId6" tooltip="https://youngcarersinschools.com/wp-content/uploads/2024/01/ycis-award-evidence-examples.docx"/>
              </a:rPr>
              <a:t>YCiS Award Evidence Example Pack</a:t>
            </a:r>
            <a:r>
              <a:rPr lang="en-US"/>
              <a:t> </a:t>
            </a:r>
            <a:endParaRPr lang="en-US" sz="2400">
              <a:ea typeface="Calibri"/>
              <a:cs typeface="Calibri"/>
            </a:endParaRPr>
          </a:p>
          <a:p>
            <a:endParaRPr lang="en-US"/>
          </a:p>
        </p:txBody>
      </p:sp>
      <p:pic>
        <p:nvPicPr>
          <p:cNvPr id="5" name="Picture 4" descr="An envelope with an email sign&#10;&#10;Description automatically generated">
            <a:extLst>
              <a:ext uri="{FF2B5EF4-FFF2-40B4-BE49-F238E27FC236}">
                <a16:creationId xmlns:a16="http://schemas.microsoft.com/office/drawing/2014/main" id="{DA46647E-A4E9-8929-D3C6-063AA10869F3}"/>
              </a:ext>
            </a:extLst>
          </p:cNvPr>
          <p:cNvPicPr>
            <a:picLocks noChangeAspect="1"/>
          </p:cNvPicPr>
          <p:nvPr/>
        </p:nvPicPr>
        <p:blipFill>
          <a:blip r:embed="rId7"/>
          <a:stretch>
            <a:fillRect/>
          </a:stretch>
        </p:blipFill>
        <p:spPr>
          <a:xfrm>
            <a:off x="9113417" y="2508068"/>
            <a:ext cx="2445138" cy="2743200"/>
          </a:xfrm>
          <a:prstGeom prst="rect">
            <a:avLst/>
          </a:prstGeom>
        </p:spPr>
      </p:pic>
    </p:spTree>
    <p:extLst>
      <p:ext uri="{BB962C8B-B14F-4D97-AF65-F5344CB8AC3E}">
        <p14:creationId xmlns:p14="http://schemas.microsoft.com/office/powerpoint/2010/main" val="142738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anim calcmode="lin" valueType="num">
                                      <p:cBhvr>
                                        <p:cTn id="1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anim calcmode="lin" valueType="num">
                                      <p:cBhvr>
                                        <p:cTn id="2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2" presetClass="entr" presetSubtype="0" fill="hold" grpId="0" nodeType="after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2000"/>
                                        <p:tgtEl>
                                          <p:spTgt spid="3">
                                            <p:txEl>
                                              <p:pRg st="5" end="5"/>
                                            </p:txEl>
                                          </p:spTgt>
                                        </p:tgtEl>
                                      </p:cBhvr>
                                    </p:animEffect>
                                    <p:anim calcmode="lin" valueType="num">
                                      <p:cBhvr>
                                        <p:cTn id="26"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28" fill="hold">
                            <p:stCondLst>
                              <p:cond delay="8000"/>
                            </p:stCondLst>
                            <p:childTnLst>
                              <p:par>
                                <p:cTn id="29" presetID="42"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anim calcmode="lin" valueType="num">
                                      <p:cBhvr>
                                        <p:cTn id="32"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4A6115-636B-C84C-BC79-73C46D8DF948}"/>
              </a:ext>
            </a:extLst>
          </p:cNvPr>
          <p:cNvSpPr>
            <a:spLocks noGrp="1"/>
          </p:cNvSpPr>
          <p:nvPr>
            <p:ph type="title"/>
          </p:nvPr>
        </p:nvSpPr>
        <p:spPr>
          <a:xfrm>
            <a:off x="623025" y="-542681"/>
            <a:ext cx="6125964" cy="1906863"/>
          </a:xfrm>
        </p:spPr>
        <p:txBody>
          <a:bodyPr anchor="b">
            <a:normAutofit/>
          </a:bodyPr>
          <a:lstStyle/>
          <a:p>
            <a:r>
              <a:rPr lang="en-US" b="1">
                <a:solidFill>
                  <a:schemeClr val="accent1"/>
                </a:solidFill>
              </a:rPr>
              <a:t>How To Submit</a:t>
            </a:r>
            <a:endParaRPr lang="en-GB" b="1">
              <a:solidFill>
                <a:schemeClr val="accent1"/>
              </a:solidFill>
              <a:ea typeface="Calibri Light"/>
              <a:cs typeface="Calibri Light"/>
            </a:endParaRPr>
          </a:p>
        </p:txBody>
      </p:sp>
      <p:sp>
        <p:nvSpPr>
          <p:cNvPr id="3" name="Content Placeholder 2">
            <a:extLst>
              <a:ext uri="{FF2B5EF4-FFF2-40B4-BE49-F238E27FC236}">
                <a16:creationId xmlns:a16="http://schemas.microsoft.com/office/drawing/2014/main" id="{BD354B9C-6177-736C-5B2D-C2CFE385678F}"/>
              </a:ext>
            </a:extLst>
          </p:cNvPr>
          <p:cNvSpPr>
            <a:spLocks noGrp="1"/>
          </p:cNvSpPr>
          <p:nvPr>
            <p:ph idx="1"/>
          </p:nvPr>
        </p:nvSpPr>
        <p:spPr>
          <a:xfrm>
            <a:off x="427082" y="1280009"/>
            <a:ext cx="8316686" cy="3900996"/>
          </a:xfrm>
        </p:spPr>
        <p:txBody>
          <a:bodyPr vert="horz" lIns="91440" tIns="45720" rIns="91440" bIns="45720" rtlCol="0" anchor="t">
            <a:noAutofit/>
          </a:bodyPr>
          <a:lstStyle/>
          <a:p>
            <a:pPr lvl="1"/>
            <a:endParaRPr lang="en-GB" sz="2000">
              <a:ea typeface="Calibri"/>
              <a:cs typeface="Calibri"/>
            </a:endParaRPr>
          </a:p>
          <a:p>
            <a:pPr lvl="1"/>
            <a:r>
              <a:rPr lang="en-GB"/>
              <a:t>Evidence must be submitted  bi-monthly: 28th January; 28th March; 28th May; 28th July; 28th September; 28th November.</a:t>
            </a:r>
            <a:endParaRPr lang="en-US">
              <a:ea typeface="Calibri" panose="020F0502020204030204"/>
              <a:cs typeface="Calibri" panose="020F0502020204030204"/>
            </a:endParaRPr>
          </a:p>
          <a:p>
            <a:pPr lvl="1"/>
            <a:endParaRPr lang="en-US">
              <a:ea typeface="Calibri" panose="020F0502020204030204"/>
              <a:cs typeface="Calibri" panose="020F0502020204030204"/>
            </a:endParaRPr>
          </a:p>
          <a:p>
            <a:pPr lvl="1" rtl="0">
              <a:buFont typeface="Arial" panose="020B0604020202020204" pitchFamily="34" charset="0"/>
              <a:buChar char="•"/>
            </a:pPr>
            <a:r>
              <a:rPr lang="en-GB"/>
              <a:t>The </a:t>
            </a:r>
            <a:r>
              <a:rPr lang="en-GB" err="1"/>
              <a:t>Childrens</a:t>
            </a:r>
            <a:r>
              <a:rPr lang="en-GB"/>
              <a:t> Society and Carers Trust will contact you </a:t>
            </a:r>
            <a:r>
              <a:rPr lang="en-US"/>
              <a:t>within 7 days to confirm receipt of your application.</a:t>
            </a:r>
            <a:endParaRPr lang="en-US">
              <a:ea typeface="Calibri"/>
              <a:cs typeface="Calibri"/>
            </a:endParaRPr>
          </a:p>
          <a:p>
            <a:pPr lvl="1"/>
            <a:endParaRPr lang="en-US">
              <a:ea typeface="Calibri"/>
              <a:cs typeface="Calibri"/>
            </a:endParaRPr>
          </a:p>
          <a:p>
            <a:pPr lvl="1" rtl="0">
              <a:buFont typeface="Arial" panose="020B0604020202020204" pitchFamily="34" charset="0"/>
              <a:buChar char="•"/>
            </a:pPr>
            <a:r>
              <a:rPr lang="en-US"/>
              <a:t>Within 2 weeks of the panel — schools will be contacted with the outcome of their application.</a:t>
            </a:r>
            <a:endParaRPr lang="en-US">
              <a:ea typeface="Calibri"/>
              <a:cs typeface="Calibri"/>
            </a:endParaRPr>
          </a:p>
          <a:p>
            <a:pPr lvl="1"/>
            <a:endParaRPr lang="en-GB" sz="1400">
              <a:ea typeface="Calibri"/>
              <a:cs typeface="Calibri"/>
            </a:endParaRPr>
          </a:p>
        </p:txBody>
      </p:sp>
      <p:pic>
        <p:nvPicPr>
          <p:cNvPr id="1028" name="Picture 4" descr="4k animation of Search, discover, analyze report , curiosity guy detective  holding huge magnifying glass and thinking about evidence and result.">
            <a:extLst>
              <a:ext uri="{FF2B5EF4-FFF2-40B4-BE49-F238E27FC236}">
                <a16:creationId xmlns:a16="http://schemas.microsoft.com/office/drawing/2014/main" id="{A1C49943-64A4-0A16-35B4-4FDA4A5C44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941"/>
          <a:stretch/>
        </p:blipFill>
        <p:spPr bwMode="auto">
          <a:xfrm flipH="1">
            <a:off x="9480618" y="2576669"/>
            <a:ext cx="25960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3" descr="A bulletin board with posters and notes&#10;&#10;Description automatically generated">
            <a:extLst>
              <a:ext uri="{FF2B5EF4-FFF2-40B4-BE49-F238E27FC236}">
                <a16:creationId xmlns:a16="http://schemas.microsoft.com/office/drawing/2014/main" id="{7C5FB805-EE62-1EF0-E72B-51DA62B4C8CB}"/>
              </a:ext>
            </a:extLst>
          </p:cNvPr>
          <p:cNvPicPr>
            <a:picLocks noChangeAspect="1"/>
          </p:cNvPicPr>
          <p:nvPr/>
        </p:nvPicPr>
        <p:blipFill rotWithShape="1">
          <a:blip r:embed="rId4"/>
          <a:srcRect l="12468" r="12921" b="4"/>
          <a:stretch/>
        </p:blipFill>
        <p:spPr>
          <a:xfrm>
            <a:off x="8743768" y="3884345"/>
            <a:ext cx="1988796" cy="2006694"/>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5" name="Picture 4" descr="A green box with white text and blue letters&#10;&#10;Description automatically generated">
            <a:extLst>
              <a:ext uri="{FF2B5EF4-FFF2-40B4-BE49-F238E27FC236}">
                <a16:creationId xmlns:a16="http://schemas.microsoft.com/office/drawing/2014/main" id="{9F565AF5-DEF4-5E4D-CBBA-7600525C7BE4}"/>
              </a:ext>
            </a:extLst>
          </p:cNvPr>
          <p:cNvPicPr>
            <a:picLocks noChangeAspect="1"/>
          </p:cNvPicPr>
          <p:nvPr/>
        </p:nvPicPr>
        <p:blipFill rotWithShape="1">
          <a:blip r:embed="rId5"/>
          <a:srcRect r="2870" b="-3"/>
          <a:stretch/>
        </p:blipFill>
        <p:spPr>
          <a:xfrm>
            <a:off x="9366793" y="0"/>
            <a:ext cx="2823683" cy="2174927"/>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81943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anim calcmode="lin" valueType="num">
                                      <p:cBhvr>
                                        <p:cTn id="14"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2000"/>
                                        <p:tgtEl>
                                          <p:spTgt spid="3">
                                            <p:txEl>
                                              <p:pRg st="5" end="5"/>
                                            </p:txEl>
                                          </p:spTgt>
                                        </p:tgtEl>
                                      </p:cBhvr>
                                    </p:animEffect>
                                    <p:anim calcmode="lin" valueType="num">
                                      <p:cBhvr>
                                        <p:cTn id="20"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3E925-520A-3DEE-8B03-6E05C0444BBF}"/>
              </a:ext>
            </a:extLst>
          </p:cNvPr>
          <p:cNvSpPr>
            <a:spLocks noGrp="1"/>
          </p:cNvSpPr>
          <p:nvPr>
            <p:ph type="title"/>
          </p:nvPr>
        </p:nvSpPr>
        <p:spPr/>
        <p:txBody>
          <a:bodyPr/>
          <a:lstStyle/>
          <a:p>
            <a:r>
              <a:rPr lang="en-GB" b="1">
                <a:solidFill>
                  <a:schemeClr val="accent1"/>
                </a:solidFill>
                <a:ea typeface="Calibri Light"/>
                <a:cs typeface="Calibri Light"/>
              </a:rPr>
              <a:t>What Next...</a:t>
            </a:r>
          </a:p>
        </p:txBody>
      </p:sp>
      <p:sp>
        <p:nvSpPr>
          <p:cNvPr id="3" name="Content Placeholder 2">
            <a:extLst>
              <a:ext uri="{FF2B5EF4-FFF2-40B4-BE49-F238E27FC236}">
                <a16:creationId xmlns:a16="http://schemas.microsoft.com/office/drawing/2014/main" id="{3EDFE3AE-7E04-9EB8-0372-61A10D33789F}"/>
              </a:ext>
            </a:extLst>
          </p:cNvPr>
          <p:cNvSpPr>
            <a:spLocks noGrp="1"/>
          </p:cNvSpPr>
          <p:nvPr>
            <p:ph idx="1"/>
          </p:nvPr>
        </p:nvSpPr>
        <p:spPr/>
        <p:txBody>
          <a:bodyPr vert="horz" lIns="91440" tIns="45720" rIns="91440" bIns="45720" rtlCol="0" anchor="t">
            <a:normAutofit fontScale="85000" lnSpcReduction="20000"/>
          </a:bodyPr>
          <a:lstStyle/>
          <a:p>
            <a:r>
              <a:rPr lang="en-US" sz="3200"/>
              <a:t>Once awarded, the award in valid for </a:t>
            </a:r>
            <a:r>
              <a:rPr lang="en-US" sz="3200">
                <a:solidFill>
                  <a:srgbClr val="FF0000"/>
                </a:solidFill>
              </a:rPr>
              <a:t>3 years </a:t>
            </a:r>
            <a:r>
              <a:rPr lang="en-US" sz="3200"/>
              <a:t>after which time you will need to re-submit your evidence.</a:t>
            </a:r>
            <a:endParaRPr lang="en-US" sz="3200">
              <a:solidFill>
                <a:srgbClr val="FF0000"/>
              </a:solidFill>
            </a:endParaRPr>
          </a:p>
          <a:p>
            <a:endParaRPr lang="en-US" sz="3200">
              <a:ea typeface="+mn-lt"/>
              <a:cs typeface="+mn-lt"/>
            </a:endParaRPr>
          </a:p>
          <a:p>
            <a:r>
              <a:rPr lang="en-US" sz="3200">
                <a:ea typeface="Calibri" panose="020F0502020204030204"/>
                <a:cs typeface="Calibri" panose="020F0502020204030204"/>
              </a:rPr>
              <a:t>Continued support from Local Young Carers Service</a:t>
            </a:r>
          </a:p>
          <a:p>
            <a:endParaRPr lang="en-US"/>
          </a:p>
          <a:p>
            <a:r>
              <a:rPr lang="en-US" sz="3200"/>
              <a:t>There is also a Young Carers in Schools Award Plus – further details are in the Award Plus pack guidance which will be launched in Spring 2024.</a:t>
            </a:r>
          </a:p>
          <a:p>
            <a:endParaRPr lang="en-US" sz="3200"/>
          </a:p>
          <a:p>
            <a:r>
              <a:rPr lang="en-US" sz="3200"/>
              <a:t>Some schools have previously registered for the </a:t>
            </a:r>
            <a:r>
              <a:rPr lang="en-US" sz="3200" err="1"/>
              <a:t>YCiS</a:t>
            </a:r>
            <a:r>
              <a:rPr lang="en-US" sz="3200"/>
              <a:t> Award, when it was a tiered program of Bronze, Silver &amp; Gold. Schools will simply re-submit their evidence. </a:t>
            </a:r>
            <a:endParaRPr lang="en-GB" sz="3200"/>
          </a:p>
        </p:txBody>
      </p:sp>
    </p:spTree>
    <p:extLst>
      <p:ext uri="{BB962C8B-B14F-4D97-AF65-F5344CB8AC3E}">
        <p14:creationId xmlns:p14="http://schemas.microsoft.com/office/powerpoint/2010/main" val="316570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anim calcmode="lin" valueType="num">
                                      <p:cBhvr>
                                        <p:cTn id="1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anim calcmode="lin" valueType="num">
                                      <p:cBhvr>
                                        <p:cTn id="2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2" presetClass="entr" presetSubtype="0" fill="hold" grpId="0" nodeType="after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anim calcmode="lin" valueType="num">
                                      <p:cBhvr>
                                        <p:cTn id="2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26E13-DBBA-850E-58CC-882E5F07A6A0}"/>
              </a:ext>
            </a:extLst>
          </p:cNvPr>
          <p:cNvSpPr>
            <a:spLocks noGrp="1"/>
          </p:cNvSpPr>
          <p:nvPr>
            <p:ph type="title"/>
          </p:nvPr>
        </p:nvSpPr>
        <p:spPr>
          <a:xfrm>
            <a:off x="337457" y="299811"/>
            <a:ext cx="10515600" cy="1325563"/>
          </a:xfrm>
        </p:spPr>
        <p:txBody>
          <a:bodyPr/>
          <a:lstStyle/>
          <a:p>
            <a:r>
              <a:rPr lang="en-US" b="1">
                <a:solidFill>
                  <a:schemeClr val="accent1"/>
                </a:solidFill>
                <a:ea typeface="Calibri Light"/>
                <a:cs typeface="Calibri Light"/>
              </a:rPr>
              <a:t>Local News</a:t>
            </a:r>
            <a:endParaRPr lang="en-US" b="1">
              <a:solidFill>
                <a:schemeClr val="accent1"/>
              </a:solidFill>
            </a:endParaRPr>
          </a:p>
        </p:txBody>
      </p:sp>
      <p:sp>
        <p:nvSpPr>
          <p:cNvPr id="3" name="Content Placeholder 2">
            <a:extLst>
              <a:ext uri="{FF2B5EF4-FFF2-40B4-BE49-F238E27FC236}">
                <a16:creationId xmlns:a16="http://schemas.microsoft.com/office/drawing/2014/main" id="{22130140-2B4F-6324-5D93-FF67AF584C19}"/>
              </a:ext>
            </a:extLst>
          </p:cNvPr>
          <p:cNvSpPr>
            <a:spLocks noGrp="1"/>
          </p:cNvSpPr>
          <p:nvPr>
            <p:ph idx="1"/>
          </p:nvPr>
        </p:nvSpPr>
        <p:spPr>
          <a:xfrm>
            <a:off x="-2307771" y="5940425"/>
            <a:ext cx="10515600" cy="4351338"/>
          </a:xfrm>
        </p:spPr>
        <p:txBody>
          <a:bodyPr vert="horz" lIns="91440" tIns="45720" rIns="91440" bIns="45720" rtlCol="0" anchor="t">
            <a:normAutofit/>
          </a:bodyPr>
          <a:lstStyle/>
          <a:p>
            <a:pPr marL="0" indent="0">
              <a:buNone/>
            </a:pPr>
            <a:endParaRPr lang="en-US" sz="2400">
              <a:ea typeface="Calibri"/>
              <a:cs typeface="Calibri"/>
            </a:endParaRPr>
          </a:p>
          <a:p>
            <a:endParaRPr lang="en-US">
              <a:ea typeface="Calibri"/>
              <a:cs typeface="Calibri"/>
            </a:endParaRPr>
          </a:p>
        </p:txBody>
      </p:sp>
      <p:sp>
        <p:nvSpPr>
          <p:cNvPr id="7" name="TextBox 6">
            <a:extLst>
              <a:ext uri="{FF2B5EF4-FFF2-40B4-BE49-F238E27FC236}">
                <a16:creationId xmlns:a16="http://schemas.microsoft.com/office/drawing/2014/main" id="{AF2A3265-C79F-AD26-1139-49072B9AC2ED}"/>
              </a:ext>
            </a:extLst>
          </p:cNvPr>
          <p:cNvSpPr txBox="1"/>
          <p:nvPr/>
        </p:nvSpPr>
        <p:spPr>
          <a:xfrm>
            <a:off x="1025280" y="1420834"/>
            <a:ext cx="12001442"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ea typeface="Calibri"/>
                <a:cs typeface="Calibri"/>
              </a:rPr>
              <a:t>Young Carers Groups</a:t>
            </a:r>
          </a:p>
          <a:p>
            <a:pPr marL="285750" indent="-285750">
              <a:buFont typeface="Arial"/>
              <a:buChar char="•"/>
            </a:pPr>
            <a:r>
              <a:rPr lang="en-US" sz="2800">
                <a:ea typeface="Calibri"/>
                <a:cs typeface="Calibri"/>
              </a:rPr>
              <a:t>Carers Trust Heart of England turns 50!</a:t>
            </a:r>
          </a:p>
          <a:p>
            <a:endParaRPr lang="en-US" sz="2800">
              <a:ea typeface="Calibri"/>
              <a:cs typeface="Calibri"/>
            </a:endParaRPr>
          </a:p>
        </p:txBody>
      </p:sp>
      <p:pic>
        <p:nvPicPr>
          <p:cNvPr id="8" name="Picture 7" descr="A calendar with many different colored objects&#10;&#10;Description automatically generated with medium confidence">
            <a:extLst>
              <a:ext uri="{FF2B5EF4-FFF2-40B4-BE49-F238E27FC236}">
                <a16:creationId xmlns:a16="http://schemas.microsoft.com/office/drawing/2014/main" id="{E424BBB0-5B65-2C78-98AD-50FEFA3E5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457" y="3294071"/>
            <a:ext cx="5212083" cy="2931797"/>
          </a:xfrm>
          <a:prstGeom prst="rect">
            <a:avLst/>
          </a:prstGeom>
        </p:spPr>
      </p:pic>
      <p:pic>
        <p:nvPicPr>
          <p:cNvPr id="1026" name="Picture 2" descr="May be a graphic of text">
            <a:extLst>
              <a:ext uri="{FF2B5EF4-FFF2-40B4-BE49-F238E27FC236}">
                <a16:creationId xmlns:a16="http://schemas.microsoft.com/office/drawing/2014/main" id="{78F93022-E2D3-47FD-EC33-F139613E53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473" b="17164"/>
          <a:stretch/>
        </p:blipFill>
        <p:spPr bwMode="auto">
          <a:xfrm>
            <a:off x="6379772" y="2919103"/>
            <a:ext cx="2387158" cy="3278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95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ppt_x</p:attrName>
                                        </p:attrNameLst>
                                      </p:cBhvr>
                                      <p:tavLst>
                                        <p:tav tm="0">
                                          <p:val>
                                            <p:strVal val="#ppt_x"/>
                                          </p:val>
                                        </p:tav>
                                        <p:tav tm="100000">
                                          <p:val>
                                            <p:strVal val="#ppt_x"/>
                                          </p:val>
                                        </p:tav>
                                      </p:tavLst>
                                    </p:anim>
                                    <p:anim calcmode="lin" valueType="num">
                                      <p:cBhvr>
                                        <p:cTn id="9"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2C87B-F7B0-96F6-7E4D-9246AF2DFBD2}"/>
              </a:ext>
            </a:extLst>
          </p:cNvPr>
          <p:cNvSpPr>
            <a:spLocks noGrp="1"/>
          </p:cNvSpPr>
          <p:nvPr>
            <p:ph type="title"/>
          </p:nvPr>
        </p:nvSpPr>
        <p:spPr/>
        <p:txBody>
          <a:bodyPr/>
          <a:lstStyle/>
          <a:p>
            <a:r>
              <a:rPr lang="en-US" b="1">
                <a:solidFill>
                  <a:schemeClr val="accent1"/>
                </a:solidFill>
                <a:ea typeface="Calibri Light"/>
                <a:cs typeface="Calibri Light"/>
              </a:rPr>
              <a:t>Any Questions?</a:t>
            </a:r>
            <a:endParaRPr lang="en-GB"/>
          </a:p>
        </p:txBody>
      </p:sp>
      <p:sp>
        <p:nvSpPr>
          <p:cNvPr id="3" name="Content Placeholder 2">
            <a:extLst>
              <a:ext uri="{FF2B5EF4-FFF2-40B4-BE49-F238E27FC236}">
                <a16:creationId xmlns:a16="http://schemas.microsoft.com/office/drawing/2014/main" id="{DCD00988-C117-2AF5-EF8E-FCAA22C1ED07}"/>
              </a:ext>
            </a:extLst>
          </p:cNvPr>
          <p:cNvSpPr>
            <a:spLocks noGrp="1"/>
          </p:cNvSpPr>
          <p:nvPr>
            <p:ph idx="1"/>
          </p:nvPr>
        </p:nvSpPr>
        <p:spPr>
          <a:xfrm>
            <a:off x="838200" y="2065111"/>
            <a:ext cx="10515600" cy="4351338"/>
          </a:xfrm>
        </p:spPr>
        <p:txBody>
          <a:bodyPr>
            <a:normAutofit lnSpcReduction="10000"/>
          </a:bodyPr>
          <a:lstStyle/>
          <a:p>
            <a:r>
              <a:rPr lang="en-US" sz="2800" b="1">
                <a:ea typeface="Calibri Light"/>
                <a:cs typeface="Calibri Light"/>
              </a:rPr>
              <a:t>Young Carers Manager- Jodie Cotterrell</a:t>
            </a:r>
            <a:br>
              <a:rPr lang="en-US" sz="2800" b="1">
                <a:ea typeface="Calibri Light"/>
                <a:cs typeface="Calibri Light"/>
              </a:rPr>
            </a:br>
            <a:endParaRPr lang="en-US" sz="2800" b="1">
              <a:ea typeface="Calibri Light"/>
              <a:cs typeface="Calibri Light"/>
            </a:endParaRPr>
          </a:p>
          <a:p>
            <a:r>
              <a:rPr lang="en-US" sz="2800" b="1">
                <a:ea typeface="Calibri Light"/>
                <a:cs typeface="Calibri Light"/>
              </a:rPr>
              <a:t>Young Carers Outreach &amp; Activity Co-Ordinator- Kelly Butler</a:t>
            </a:r>
            <a:br>
              <a:rPr lang="en-US" sz="2800" b="1">
                <a:ea typeface="Calibri Light"/>
                <a:cs typeface="Calibri Light"/>
              </a:rPr>
            </a:br>
            <a:endParaRPr lang="en-US" sz="2800" b="1">
              <a:ea typeface="Calibri Light"/>
              <a:cs typeface="Calibri Light"/>
            </a:endParaRPr>
          </a:p>
          <a:p>
            <a:r>
              <a:rPr lang="en-US" sz="2800" b="1">
                <a:ea typeface="Calibri Light"/>
                <a:cs typeface="Calibri Light"/>
              </a:rPr>
              <a:t>Young Carers </a:t>
            </a:r>
            <a:r>
              <a:rPr lang="en-US" sz="2800" b="1" err="1">
                <a:ea typeface="Calibri Light"/>
                <a:cs typeface="Calibri Light"/>
              </a:rPr>
              <a:t>YCiS</a:t>
            </a:r>
            <a:r>
              <a:rPr lang="en-US" sz="2800" b="1">
                <a:ea typeface="Calibri Light"/>
                <a:cs typeface="Calibri Light"/>
              </a:rPr>
              <a:t> &amp; Assessment Officer- Jamie Jiminez</a:t>
            </a:r>
            <a:br>
              <a:rPr lang="en-US" sz="2800" b="1">
                <a:ea typeface="Calibri Light"/>
                <a:cs typeface="Calibri Light"/>
              </a:rPr>
            </a:br>
            <a:endParaRPr lang="en-US" sz="2800" b="1">
              <a:ea typeface="Calibri Light"/>
              <a:cs typeface="Calibri Light"/>
            </a:endParaRPr>
          </a:p>
          <a:p>
            <a:r>
              <a:rPr lang="en-US" sz="2800" b="1">
                <a:ea typeface="Calibri Light"/>
                <a:cs typeface="Calibri Light"/>
              </a:rPr>
              <a:t>Young Carers Assessment Officer – Shannon Howe</a:t>
            </a:r>
            <a:br>
              <a:rPr lang="en-US" sz="2800" b="1">
                <a:ea typeface="Calibri Light"/>
                <a:cs typeface="Calibri Light"/>
              </a:rPr>
            </a:br>
            <a:br>
              <a:rPr lang="en-US" sz="2800" b="1">
                <a:ea typeface="Calibri Light"/>
                <a:cs typeface="Calibri Light"/>
              </a:rPr>
            </a:br>
            <a:r>
              <a:rPr lang="en-US" sz="3600" b="1">
                <a:solidFill>
                  <a:srgbClr val="0070C0"/>
                </a:solidFill>
                <a:ea typeface="Calibri Light" panose="020F0302020204030204"/>
                <a:cs typeface="Calibri Light" panose="020F0302020204030204"/>
              </a:rPr>
              <a:t>youngcarers@carerstrusthofe.org.uk</a:t>
            </a:r>
            <a:br>
              <a:rPr lang="en-US" sz="2000" b="1">
                <a:ea typeface="Calibri Light" panose="020F0302020204030204"/>
                <a:cs typeface="Calibri Light" panose="020F0302020204030204"/>
              </a:rPr>
            </a:br>
            <a:endParaRPr lang="en-GB"/>
          </a:p>
          <a:p>
            <a:endParaRPr lang="en-GB"/>
          </a:p>
        </p:txBody>
      </p:sp>
    </p:spTree>
    <p:extLst>
      <p:ext uri="{BB962C8B-B14F-4D97-AF65-F5344CB8AC3E}">
        <p14:creationId xmlns:p14="http://schemas.microsoft.com/office/powerpoint/2010/main" val="397229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anim calcmode="lin" valueType="num">
                                      <p:cBhvr>
                                        <p:cTn id="14"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2000"/>
                                        <p:tgtEl>
                                          <p:spTgt spid="3">
                                            <p:txEl>
                                              <p:pRg st="2" end="2"/>
                                            </p:txEl>
                                          </p:spTgt>
                                        </p:tgtEl>
                                      </p:cBhvr>
                                    </p:animEffect>
                                    <p:anim calcmode="lin" valueType="num">
                                      <p:cBhvr>
                                        <p:cTn id="20"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2000"/>
                                        <p:tgtEl>
                                          <p:spTgt spid="3">
                                            <p:txEl>
                                              <p:pRg st="3" end="3"/>
                                            </p:txEl>
                                          </p:spTgt>
                                        </p:tgtEl>
                                      </p:cBhvr>
                                    </p:animEffect>
                                    <p:anim calcmode="lin" valueType="num">
                                      <p:cBhvr>
                                        <p:cTn id="26"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938A4-BF0F-0C82-2245-506504429833}"/>
              </a:ext>
            </a:extLst>
          </p:cNvPr>
          <p:cNvSpPr>
            <a:spLocks noGrp="1"/>
          </p:cNvSpPr>
          <p:nvPr>
            <p:ph type="title"/>
          </p:nvPr>
        </p:nvSpPr>
        <p:spPr/>
        <p:txBody>
          <a:bodyPr/>
          <a:lstStyle/>
          <a:p>
            <a:r>
              <a:rPr lang="en-US" sz="4000" b="1">
                <a:solidFill>
                  <a:schemeClr val="accent1"/>
                </a:solidFill>
                <a:ea typeface="Calibri Light"/>
                <a:cs typeface="Calibri Light"/>
              </a:rPr>
              <a:t>Please Follow Our Social Media</a:t>
            </a:r>
            <a:endParaRPr lang="en-GB" sz="4000" b="1">
              <a:solidFill>
                <a:schemeClr val="accent1"/>
              </a:solidFill>
              <a:ea typeface="Calibri Light"/>
              <a:cs typeface="Calibri Light"/>
            </a:endParaRPr>
          </a:p>
        </p:txBody>
      </p:sp>
      <p:pic>
        <p:nvPicPr>
          <p:cNvPr id="28" name="Picture 27" descr="A blue and yellow logo&#10;&#10;Description automatically generated">
            <a:extLst>
              <a:ext uri="{FF2B5EF4-FFF2-40B4-BE49-F238E27FC236}">
                <a16:creationId xmlns:a16="http://schemas.microsoft.com/office/drawing/2014/main" id="{2EC424F7-3C39-CD4B-0B85-4AF1F39D7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317" y="1605098"/>
            <a:ext cx="1819260" cy="1819260"/>
          </a:xfrm>
          <a:prstGeom prst="rect">
            <a:avLst/>
          </a:prstGeom>
        </p:spPr>
      </p:pic>
      <p:grpSp>
        <p:nvGrpSpPr>
          <p:cNvPr id="48" name="Group 47">
            <a:extLst>
              <a:ext uri="{FF2B5EF4-FFF2-40B4-BE49-F238E27FC236}">
                <a16:creationId xmlns:a16="http://schemas.microsoft.com/office/drawing/2014/main" id="{2C60AB4B-2A64-1939-FC26-EF06BE0746CC}"/>
              </a:ext>
            </a:extLst>
          </p:cNvPr>
          <p:cNvGrpSpPr/>
          <p:nvPr/>
        </p:nvGrpSpPr>
        <p:grpSpPr>
          <a:xfrm>
            <a:off x="3414212" y="3574259"/>
            <a:ext cx="4527097" cy="461665"/>
            <a:chOff x="6911917" y="3211997"/>
            <a:chExt cx="4527097" cy="461665"/>
          </a:xfrm>
        </p:grpSpPr>
        <p:sp>
          <p:nvSpPr>
            <p:cNvPr id="23" name="TextBox 22">
              <a:extLst>
                <a:ext uri="{FF2B5EF4-FFF2-40B4-BE49-F238E27FC236}">
                  <a16:creationId xmlns:a16="http://schemas.microsoft.com/office/drawing/2014/main" id="{A711EEE8-A656-11AB-6C98-FA8F98BD4D32}"/>
                </a:ext>
              </a:extLst>
            </p:cNvPr>
            <p:cNvSpPr txBox="1"/>
            <p:nvPr/>
          </p:nvSpPr>
          <p:spPr>
            <a:xfrm>
              <a:off x="7362994" y="3211997"/>
              <a:ext cx="4076020" cy="461665"/>
            </a:xfrm>
            <a:prstGeom prst="rect">
              <a:avLst/>
            </a:prstGeom>
            <a:noFill/>
          </p:spPr>
          <p:txBody>
            <a:bodyPr wrap="square" rtlCol="0">
              <a:spAutoFit/>
            </a:bodyPr>
            <a:lstStyle/>
            <a:p>
              <a:r>
                <a:rPr lang="en-US" sz="2400"/>
                <a:t>Coventry Young Carers Services</a:t>
              </a:r>
            </a:p>
          </p:txBody>
        </p:sp>
        <p:pic>
          <p:nvPicPr>
            <p:cNvPr id="29" name="Picture 2">
              <a:extLst>
                <a:ext uri="{FF2B5EF4-FFF2-40B4-BE49-F238E27FC236}">
                  <a16:creationId xmlns:a16="http://schemas.microsoft.com/office/drawing/2014/main" id="{98DFCF26-9ED6-95C2-AC49-71A60144F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1917" y="3211997"/>
              <a:ext cx="461128" cy="43400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7" name="Group 46">
            <a:extLst>
              <a:ext uri="{FF2B5EF4-FFF2-40B4-BE49-F238E27FC236}">
                <a16:creationId xmlns:a16="http://schemas.microsoft.com/office/drawing/2014/main" id="{2D3AF5BA-BD8C-D5E3-070C-3B5D93773785}"/>
              </a:ext>
            </a:extLst>
          </p:cNvPr>
          <p:cNvGrpSpPr/>
          <p:nvPr/>
        </p:nvGrpSpPr>
        <p:grpSpPr>
          <a:xfrm>
            <a:off x="3417779" y="4256704"/>
            <a:ext cx="2877495" cy="461665"/>
            <a:chOff x="6940467" y="3894442"/>
            <a:chExt cx="2877495" cy="461665"/>
          </a:xfrm>
        </p:grpSpPr>
        <p:sp>
          <p:nvSpPr>
            <p:cNvPr id="26" name="TextBox 25">
              <a:extLst>
                <a:ext uri="{FF2B5EF4-FFF2-40B4-BE49-F238E27FC236}">
                  <a16:creationId xmlns:a16="http://schemas.microsoft.com/office/drawing/2014/main" id="{70A12D28-FCAA-824F-C444-C19AABFC9BDB}"/>
                </a:ext>
              </a:extLst>
            </p:cNvPr>
            <p:cNvSpPr txBox="1"/>
            <p:nvPr/>
          </p:nvSpPr>
          <p:spPr>
            <a:xfrm>
              <a:off x="7347517" y="3894442"/>
              <a:ext cx="2470445" cy="461665"/>
            </a:xfrm>
            <a:prstGeom prst="rect">
              <a:avLst/>
            </a:prstGeom>
            <a:noFill/>
          </p:spPr>
          <p:txBody>
            <a:bodyPr wrap="square" rtlCol="0">
              <a:spAutoFit/>
            </a:bodyPr>
            <a:lstStyle/>
            <a:p>
              <a:r>
                <a:rPr lang="en-US" sz="2400"/>
                <a:t>@CarersTrustHofE</a:t>
              </a:r>
            </a:p>
          </p:txBody>
        </p:sp>
        <p:pic>
          <p:nvPicPr>
            <p:cNvPr id="30" name="Picture 4" descr="Twitter rebrands as X with &quot;art deco&quot; logo">
              <a:extLst>
                <a:ext uri="{FF2B5EF4-FFF2-40B4-BE49-F238E27FC236}">
                  <a16:creationId xmlns:a16="http://schemas.microsoft.com/office/drawing/2014/main" id="{0DA1BB2F-E91C-801C-6B4C-127630323A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0467" y="3896877"/>
              <a:ext cx="451077" cy="42454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5" name="Group 44">
            <a:extLst>
              <a:ext uri="{FF2B5EF4-FFF2-40B4-BE49-F238E27FC236}">
                <a16:creationId xmlns:a16="http://schemas.microsoft.com/office/drawing/2014/main" id="{4FC7BD84-FB5E-FCE2-B078-3EF6B9DD77DE}"/>
              </a:ext>
            </a:extLst>
          </p:cNvPr>
          <p:cNvGrpSpPr/>
          <p:nvPr/>
        </p:nvGrpSpPr>
        <p:grpSpPr>
          <a:xfrm>
            <a:off x="3408675" y="4855608"/>
            <a:ext cx="3340851" cy="564063"/>
            <a:chOff x="6868905" y="4518330"/>
            <a:chExt cx="3340851" cy="564063"/>
          </a:xfrm>
        </p:grpSpPr>
        <p:sp>
          <p:nvSpPr>
            <p:cNvPr id="25" name="TextBox 24">
              <a:extLst>
                <a:ext uri="{FF2B5EF4-FFF2-40B4-BE49-F238E27FC236}">
                  <a16:creationId xmlns:a16="http://schemas.microsoft.com/office/drawing/2014/main" id="{9184BCCB-E841-07A9-32A8-1660E3218B24}"/>
                </a:ext>
              </a:extLst>
            </p:cNvPr>
            <p:cNvSpPr txBox="1"/>
            <p:nvPr/>
          </p:nvSpPr>
          <p:spPr>
            <a:xfrm>
              <a:off x="7406004" y="4518330"/>
              <a:ext cx="2803752" cy="461665"/>
            </a:xfrm>
            <a:prstGeom prst="rect">
              <a:avLst/>
            </a:prstGeom>
            <a:noFill/>
          </p:spPr>
          <p:txBody>
            <a:bodyPr wrap="square" rtlCol="0">
              <a:spAutoFit/>
            </a:bodyPr>
            <a:lstStyle/>
            <a:p>
              <a:r>
                <a:rPr lang="en-US" sz="2400" err="1"/>
                <a:t>youngcarerscoventry</a:t>
              </a:r>
              <a:endParaRPr lang="en-US" sz="2400"/>
            </a:p>
          </p:txBody>
        </p:sp>
        <p:pic>
          <p:nvPicPr>
            <p:cNvPr id="31" name="Picture 6">
              <a:extLst>
                <a:ext uri="{FF2B5EF4-FFF2-40B4-BE49-F238E27FC236}">
                  <a16:creationId xmlns:a16="http://schemas.microsoft.com/office/drawing/2014/main" id="{8D4D81A6-B1BA-5686-4C94-F952F9F27A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8905" y="4576888"/>
              <a:ext cx="537099" cy="50550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8075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anim calcmode="lin" valueType="num">
                                      <p:cBhvr>
                                        <p:cTn id="8" dur="2000" fill="hold"/>
                                        <p:tgtEl>
                                          <p:spTgt spid="28"/>
                                        </p:tgtEl>
                                        <p:attrNameLst>
                                          <p:attrName>ppt_x</p:attrName>
                                        </p:attrNameLst>
                                      </p:cBhvr>
                                      <p:tavLst>
                                        <p:tav tm="0">
                                          <p:val>
                                            <p:strVal val="#ppt_x"/>
                                          </p:val>
                                        </p:tav>
                                        <p:tav tm="100000">
                                          <p:val>
                                            <p:strVal val="#ppt_x"/>
                                          </p:val>
                                        </p:tav>
                                      </p:tavLst>
                                    </p:anim>
                                    <p:anim calcmode="lin" valueType="num">
                                      <p:cBhvr>
                                        <p:cTn id="9" dur="2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2000"/>
                                        <p:tgtEl>
                                          <p:spTgt spid="48"/>
                                        </p:tgtEl>
                                      </p:cBhvr>
                                    </p:animEffect>
                                    <p:anim calcmode="lin" valueType="num">
                                      <p:cBhvr>
                                        <p:cTn id="14" dur="2000" fill="hold"/>
                                        <p:tgtEl>
                                          <p:spTgt spid="48"/>
                                        </p:tgtEl>
                                        <p:attrNameLst>
                                          <p:attrName>ppt_x</p:attrName>
                                        </p:attrNameLst>
                                      </p:cBhvr>
                                      <p:tavLst>
                                        <p:tav tm="0">
                                          <p:val>
                                            <p:strVal val="#ppt_x"/>
                                          </p:val>
                                        </p:tav>
                                        <p:tav tm="100000">
                                          <p:val>
                                            <p:strVal val="#ppt_x"/>
                                          </p:val>
                                        </p:tav>
                                      </p:tavLst>
                                    </p:anim>
                                    <p:anim calcmode="lin" valueType="num">
                                      <p:cBhvr>
                                        <p:cTn id="15" dur="2000" fill="hold"/>
                                        <p:tgtEl>
                                          <p:spTgt spid="48"/>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2000"/>
                                        <p:tgtEl>
                                          <p:spTgt spid="47"/>
                                        </p:tgtEl>
                                      </p:cBhvr>
                                    </p:animEffect>
                                    <p:anim calcmode="lin" valueType="num">
                                      <p:cBhvr>
                                        <p:cTn id="20" dur="2000" fill="hold"/>
                                        <p:tgtEl>
                                          <p:spTgt spid="47"/>
                                        </p:tgtEl>
                                        <p:attrNameLst>
                                          <p:attrName>ppt_x</p:attrName>
                                        </p:attrNameLst>
                                      </p:cBhvr>
                                      <p:tavLst>
                                        <p:tav tm="0">
                                          <p:val>
                                            <p:strVal val="#ppt_x"/>
                                          </p:val>
                                        </p:tav>
                                        <p:tav tm="100000">
                                          <p:val>
                                            <p:strVal val="#ppt_x"/>
                                          </p:val>
                                        </p:tav>
                                      </p:tavLst>
                                    </p:anim>
                                    <p:anim calcmode="lin" valueType="num">
                                      <p:cBhvr>
                                        <p:cTn id="21" dur="2000" fill="hold"/>
                                        <p:tgtEl>
                                          <p:spTgt spid="47"/>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2" presetClass="entr" presetSubtype="0"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2000"/>
                                        <p:tgtEl>
                                          <p:spTgt spid="45"/>
                                        </p:tgtEl>
                                      </p:cBhvr>
                                    </p:animEffect>
                                    <p:anim calcmode="lin" valueType="num">
                                      <p:cBhvr>
                                        <p:cTn id="26" dur="2000" fill="hold"/>
                                        <p:tgtEl>
                                          <p:spTgt spid="45"/>
                                        </p:tgtEl>
                                        <p:attrNameLst>
                                          <p:attrName>ppt_x</p:attrName>
                                        </p:attrNameLst>
                                      </p:cBhvr>
                                      <p:tavLst>
                                        <p:tav tm="0">
                                          <p:val>
                                            <p:strVal val="#ppt_x"/>
                                          </p:val>
                                        </p:tav>
                                        <p:tav tm="100000">
                                          <p:val>
                                            <p:strVal val="#ppt_x"/>
                                          </p:val>
                                        </p:tav>
                                      </p:tavLst>
                                    </p:anim>
                                    <p:anim calcmode="lin" valueType="num">
                                      <p:cBhvr>
                                        <p:cTn id="27" dur="2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a187ba7-4ee6-40cd-a821-8775ec6fa3ed">
      <Terms xmlns="http://schemas.microsoft.com/office/infopath/2007/PartnerControls"/>
    </lcf76f155ced4ddcb4097134ff3c332f>
    <TaxCatchAll xmlns="63f2380b-0c96-4f13-b7bd-4efb2e7a40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766316170DA1E4EA33E0D4173381AD3" ma:contentTypeVersion="18" ma:contentTypeDescription="Create a new document." ma:contentTypeScope="" ma:versionID="e244df85eb04c81563b5b38757c8ea9d">
  <xsd:schema xmlns:xsd="http://www.w3.org/2001/XMLSchema" xmlns:xs="http://www.w3.org/2001/XMLSchema" xmlns:p="http://schemas.microsoft.com/office/2006/metadata/properties" xmlns:ns2="63f2380b-0c96-4f13-b7bd-4efb2e7a409d" xmlns:ns3="7a187ba7-4ee6-40cd-a821-8775ec6fa3ed" targetNamespace="http://schemas.microsoft.com/office/2006/metadata/properties" ma:root="true" ma:fieldsID="dab8cdaf5f9b1d4cc971c2face931d3c" ns2:_="" ns3:_="">
    <xsd:import namespace="63f2380b-0c96-4f13-b7bd-4efb2e7a409d"/>
    <xsd:import namespace="7a187ba7-4ee6-40cd-a821-8775ec6fa3e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f2380b-0c96-4f13-b7bd-4efb2e7a409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750cf993-7acb-408b-a51c-c5b57ed156ff}" ma:internalName="TaxCatchAll" ma:showField="CatchAllData" ma:web="63f2380b-0c96-4f13-b7bd-4efb2e7a409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a187ba7-4ee6-40cd-a821-8775ec6fa3ed"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fbe5379-f51c-4d60-b266-98c9ed200f4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6A34DD-D669-4E04-8BCE-B15548A1E747}">
  <ds:schemaRefs>
    <ds:schemaRef ds:uri="63f2380b-0c96-4f13-b7bd-4efb2e7a409d"/>
    <ds:schemaRef ds:uri="7a187ba7-4ee6-40cd-a821-8775ec6fa3ed"/>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E718FBE0-0442-4EE8-AD37-EDA410F89427}">
  <ds:schemaRefs>
    <ds:schemaRef ds:uri="http://schemas.microsoft.com/sharepoint/v3/contenttype/forms"/>
  </ds:schemaRefs>
</ds:datastoreItem>
</file>

<file path=customXml/itemProps3.xml><?xml version="1.0" encoding="utf-8"?>
<ds:datastoreItem xmlns:ds="http://schemas.openxmlformats.org/officeDocument/2006/customXml" ds:itemID="{9F7F0742-925F-4CCC-B76B-3743BAF0FD0A}">
  <ds:schemaRefs>
    <ds:schemaRef ds:uri="63f2380b-0c96-4f13-b7bd-4efb2e7a409d"/>
    <ds:schemaRef ds:uri="7a187ba7-4ee6-40cd-a821-8775ec6fa3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1499</Words>
  <Application>Microsoft Office PowerPoint</Application>
  <PresentationFormat>Widescreen</PresentationFormat>
  <Paragraphs>100</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Arial,Sans-Serif</vt:lpstr>
      <vt:lpstr>Calibri</vt:lpstr>
      <vt:lpstr>Calibri Light</vt:lpstr>
      <vt:lpstr>Office Theme</vt:lpstr>
      <vt:lpstr>PowerPoint Presentation</vt:lpstr>
      <vt:lpstr>What is a YCiS Award?</vt:lpstr>
      <vt:lpstr>Did you know?</vt:lpstr>
      <vt:lpstr>Did you Know?</vt:lpstr>
      <vt:lpstr>Why take part?</vt:lpstr>
      <vt:lpstr>The 5 Standards of YCiS Programme </vt:lpstr>
      <vt:lpstr>How To Apply</vt:lpstr>
      <vt:lpstr>How To Submit</vt:lpstr>
      <vt:lpstr>What Next...</vt:lpstr>
      <vt:lpstr>Local News</vt:lpstr>
      <vt:lpstr>Any Questions?</vt:lpstr>
      <vt:lpstr>Please Follow Our Social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Carers Trust, Young Carers Networking Event</dc:title>
  <dc:creator>Jamie Jiminez</dc:creator>
  <cp:lastModifiedBy>Kelly Butler</cp:lastModifiedBy>
  <cp:revision>1</cp:revision>
  <dcterms:created xsi:type="dcterms:W3CDTF">2024-02-21T10:05:56Z</dcterms:created>
  <dcterms:modified xsi:type="dcterms:W3CDTF">2024-09-19T08:23:17Z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0x0101008766316170DA1E4EA33E0D4173381AD3</vt:lpwstr>
  </property>
  <property fmtid="{D5CDD505-2E9C-101B-9397-08002B2CF9AE}" pid="3" name="MediaServiceImageTags">
    <vt:lpwstr/>
  </property>
</Properties>
</file>